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726" r:id="rId3"/>
    <p:sldId id="727" r:id="rId4"/>
    <p:sldId id="613" r:id="rId5"/>
    <p:sldId id="301" r:id="rId6"/>
    <p:sldId id="302" r:id="rId7"/>
    <p:sldId id="305" r:id="rId8"/>
    <p:sldId id="303" r:id="rId9"/>
    <p:sldId id="304" r:id="rId10"/>
    <p:sldId id="300" r:id="rId11"/>
    <p:sldId id="306" r:id="rId12"/>
    <p:sldId id="382" r:id="rId13"/>
    <p:sldId id="383" r:id="rId14"/>
    <p:sldId id="736" r:id="rId15"/>
    <p:sldId id="307" r:id="rId16"/>
    <p:sldId id="681" r:id="rId17"/>
    <p:sldId id="682" r:id="rId18"/>
    <p:sldId id="683" r:id="rId19"/>
    <p:sldId id="684" r:id="rId20"/>
    <p:sldId id="308" r:id="rId21"/>
    <p:sldId id="309" r:id="rId22"/>
    <p:sldId id="310" r:id="rId23"/>
    <p:sldId id="311" r:id="rId24"/>
    <p:sldId id="384" r:id="rId25"/>
    <p:sldId id="385" r:id="rId26"/>
    <p:sldId id="737" r:id="rId27"/>
    <p:sldId id="679" r:id="rId28"/>
    <p:sldId id="320" r:id="rId29"/>
    <p:sldId id="315" r:id="rId30"/>
    <p:sldId id="319" r:id="rId31"/>
    <p:sldId id="317" r:id="rId32"/>
    <p:sldId id="314" r:id="rId33"/>
    <p:sldId id="321" r:id="rId34"/>
    <p:sldId id="318" r:id="rId35"/>
    <p:sldId id="685" r:id="rId36"/>
    <p:sldId id="316" r:id="rId37"/>
    <p:sldId id="787" r:id="rId38"/>
    <p:sldId id="386" r:id="rId39"/>
    <p:sldId id="387" r:id="rId40"/>
    <p:sldId id="728" r:id="rId41"/>
    <p:sldId id="738" r:id="rId42"/>
    <p:sldId id="328" r:id="rId43"/>
    <p:sldId id="686" r:id="rId44"/>
    <p:sldId id="326" r:id="rId45"/>
    <p:sldId id="325" r:id="rId46"/>
    <p:sldId id="327" r:id="rId47"/>
    <p:sldId id="322" r:id="rId48"/>
    <p:sldId id="687" r:id="rId49"/>
    <p:sldId id="688" r:id="rId50"/>
    <p:sldId id="689" r:id="rId51"/>
    <p:sldId id="323" r:id="rId52"/>
    <p:sldId id="690" r:id="rId53"/>
    <p:sldId id="691" r:id="rId54"/>
    <p:sldId id="692" r:id="rId55"/>
    <p:sldId id="324" r:id="rId56"/>
    <p:sldId id="390" r:id="rId57"/>
    <p:sldId id="391" r:id="rId58"/>
    <p:sldId id="739" r:id="rId59"/>
    <p:sldId id="329" r:id="rId60"/>
    <p:sldId id="331" r:id="rId61"/>
    <p:sldId id="330" r:id="rId62"/>
    <p:sldId id="332" r:id="rId63"/>
    <p:sldId id="333" r:id="rId64"/>
    <p:sldId id="334" r:id="rId65"/>
    <p:sldId id="335" r:id="rId66"/>
    <p:sldId id="336" r:id="rId67"/>
    <p:sldId id="693" r:id="rId68"/>
    <p:sldId id="395" r:id="rId69"/>
    <p:sldId id="396" r:id="rId70"/>
    <p:sldId id="740" r:id="rId71"/>
    <p:sldId id="337" r:id="rId72"/>
    <p:sldId id="338" r:id="rId73"/>
    <p:sldId id="339" r:id="rId74"/>
    <p:sldId id="340" r:id="rId75"/>
    <p:sldId id="341" r:id="rId76"/>
    <p:sldId id="342" r:id="rId77"/>
    <p:sldId id="343" r:id="rId78"/>
    <p:sldId id="694" r:id="rId79"/>
    <p:sldId id="344" r:id="rId80"/>
    <p:sldId id="398" r:id="rId81"/>
    <p:sldId id="399" r:id="rId82"/>
    <p:sldId id="741" r:id="rId83"/>
    <p:sldId id="348" r:id="rId84"/>
    <p:sldId id="349" r:id="rId85"/>
    <p:sldId id="350" r:id="rId86"/>
    <p:sldId id="351" r:id="rId87"/>
    <p:sldId id="678" r:id="rId88"/>
    <p:sldId id="352" r:id="rId89"/>
    <p:sldId id="353" r:id="rId90"/>
    <p:sldId id="354" r:id="rId91"/>
    <p:sldId id="695" r:id="rId92"/>
    <p:sldId id="400" r:id="rId93"/>
    <p:sldId id="401" r:id="rId94"/>
    <p:sldId id="729" r:id="rId95"/>
    <p:sldId id="742" r:id="rId96"/>
    <p:sldId id="355" r:id="rId97"/>
    <p:sldId id="356" r:id="rId98"/>
    <p:sldId id="357" r:id="rId99"/>
    <p:sldId id="358" r:id="rId100"/>
    <p:sldId id="359" r:id="rId101"/>
    <p:sldId id="360" r:id="rId102"/>
    <p:sldId id="361" r:id="rId103"/>
    <p:sldId id="362" r:id="rId104"/>
    <p:sldId id="363" r:id="rId105"/>
    <p:sldId id="696" r:id="rId106"/>
    <p:sldId id="402" r:id="rId107"/>
    <p:sldId id="403" r:id="rId108"/>
    <p:sldId id="743" r:id="rId109"/>
    <p:sldId id="364" r:id="rId110"/>
    <p:sldId id="365" r:id="rId111"/>
    <p:sldId id="366" r:id="rId112"/>
    <p:sldId id="367" r:id="rId113"/>
    <p:sldId id="368" r:id="rId114"/>
    <p:sldId id="369" r:id="rId115"/>
    <p:sldId id="370" r:id="rId116"/>
    <p:sldId id="371" r:id="rId117"/>
    <p:sldId id="697" r:id="rId118"/>
    <p:sldId id="408" r:id="rId119"/>
    <p:sldId id="409" r:id="rId120"/>
    <p:sldId id="720" r:id="rId121"/>
    <p:sldId id="744" r:id="rId122"/>
    <p:sldId id="372" r:id="rId123"/>
    <p:sldId id="373" r:id="rId124"/>
    <p:sldId id="374" r:id="rId125"/>
    <p:sldId id="375" r:id="rId126"/>
    <p:sldId id="376" r:id="rId127"/>
    <p:sldId id="377" r:id="rId128"/>
    <p:sldId id="378" r:id="rId129"/>
    <p:sldId id="379" r:id="rId130"/>
    <p:sldId id="698" r:id="rId131"/>
    <p:sldId id="410" r:id="rId132"/>
    <p:sldId id="772" r:id="rId133"/>
    <p:sldId id="411" r:id="rId134"/>
    <p:sldId id="745" r:id="rId135"/>
    <p:sldId id="380" r:id="rId136"/>
    <p:sldId id="381" r:id="rId137"/>
    <p:sldId id="414" r:id="rId138"/>
    <p:sldId id="416" r:id="rId139"/>
    <p:sldId id="415" r:id="rId140"/>
    <p:sldId id="677" r:id="rId141"/>
    <p:sldId id="413" r:id="rId142"/>
    <p:sldId id="412" r:id="rId143"/>
    <p:sldId id="417" r:id="rId144"/>
    <p:sldId id="614" r:id="rId145"/>
    <p:sldId id="615" r:id="rId146"/>
    <p:sldId id="746" r:id="rId147"/>
    <p:sldId id="419" r:id="rId148"/>
    <p:sldId id="420" r:id="rId149"/>
    <p:sldId id="421" r:id="rId150"/>
    <p:sldId id="422" r:id="rId151"/>
    <p:sldId id="423" r:id="rId152"/>
    <p:sldId id="424" r:id="rId153"/>
    <p:sldId id="425" r:id="rId154"/>
    <p:sldId id="426" r:id="rId155"/>
    <p:sldId id="699" r:id="rId156"/>
    <p:sldId id="773" r:id="rId157"/>
    <p:sldId id="617" r:id="rId158"/>
    <p:sldId id="618" r:id="rId159"/>
    <p:sldId id="721" r:id="rId160"/>
    <p:sldId id="730" r:id="rId161"/>
    <p:sldId id="747" r:id="rId162"/>
    <p:sldId id="427" r:id="rId163"/>
    <p:sldId id="428" r:id="rId164"/>
    <p:sldId id="429" r:id="rId165"/>
    <p:sldId id="430" r:id="rId166"/>
    <p:sldId id="431" r:id="rId167"/>
    <p:sldId id="432" r:id="rId168"/>
    <p:sldId id="433" r:id="rId169"/>
    <p:sldId id="434" r:id="rId170"/>
    <p:sldId id="700" r:id="rId171"/>
    <p:sldId id="619" r:id="rId172"/>
    <p:sldId id="620" r:id="rId173"/>
    <p:sldId id="774" r:id="rId174"/>
    <p:sldId id="748" r:id="rId175"/>
    <p:sldId id="435" r:id="rId176"/>
    <p:sldId id="436" r:id="rId177"/>
    <p:sldId id="437" r:id="rId178"/>
    <p:sldId id="769" r:id="rId179"/>
    <p:sldId id="439" r:id="rId180"/>
    <p:sldId id="438" r:id="rId181"/>
    <p:sldId id="440" r:id="rId182"/>
    <p:sldId id="441" r:id="rId183"/>
    <p:sldId id="442" r:id="rId184"/>
    <p:sldId id="775" r:id="rId185"/>
    <p:sldId id="621" r:id="rId186"/>
    <p:sldId id="622" r:id="rId187"/>
    <p:sldId id="722" r:id="rId188"/>
    <p:sldId id="749" r:id="rId189"/>
    <p:sldId id="443" r:id="rId190"/>
    <p:sldId id="444" r:id="rId191"/>
    <p:sldId id="445" r:id="rId192"/>
    <p:sldId id="446" r:id="rId193"/>
    <p:sldId id="447" r:id="rId194"/>
    <p:sldId id="448" r:id="rId195"/>
    <p:sldId id="449" r:id="rId196"/>
    <p:sldId id="450" r:id="rId197"/>
    <p:sldId id="701" r:id="rId198"/>
    <p:sldId id="702" r:id="rId199"/>
    <p:sldId id="623" r:id="rId200"/>
    <p:sldId id="624" r:id="rId201"/>
    <p:sldId id="723" r:id="rId202"/>
    <p:sldId id="731" r:id="rId203"/>
    <p:sldId id="750" r:id="rId204"/>
    <p:sldId id="451" r:id="rId205"/>
    <p:sldId id="452" r:id="rId206"/>
    <p:sldId id="453" r:id="rId207"/>
    <p:sldId id="454" r:id="rId208"/>
    <p:sldId id="455" r:id="rId209"/>
    <p:sldId id="456" r:id="rId210"/>
    <p:sldId id="457" r:id="rId211"/>
    <p:sldId id="458" r:id="rId212"/>
    <p:sldId id="625" r:id="rId213"/>
    <p:sldId id="776" r:id="rId214"/>
    <p:sldId id="626" r:id="rId215"/>
    <p:sldId id="751" r:id="rId216"/>
    <p:sldId id="459" r:id="rId217"/>
    <p:sldId id="460" r:id="rId218"/>
    <p:sldId id="461" r:id="rId219"/>
    <p:sldId id="462" r:id="rId220"/>
    <p:sldId id="463" r:id="rId221"/>
    <p:sldId id="464" r:id="rId222"/>
    <p:sldId id="465" r:id="rId223"/>
    <p:sldId id="466" r:id="rId224"/>
    <p:sldId id="703" r:id="rId225"/>
    <p:sldId id="777" r:id="rId226"/>
    <p:sldId id="627" r:id="rId227"/>
    <p:sldId id="628" r:id="rId228"/>
    <p:sldId id="752" r:id="rId229"/>
    <p:sldId id="467" r:id="rId230"/>
    <p:sldId id="468" r:id="rId231"/>
    <p:sldId id="469" r:id="rId232"/>
    <p:sldId id="470" r:id="rId233"/>
    <p:sldId id="471" r:id="rId234"/>
    <p:sldId id="473" r:id="rId235"/>
    <p:sldId id="472" r:id="rId236"/>
    <p:sldId id="474" r:id="rId237"/>
    <p:sldId id="475" r:id="rId238"/>
    <p:sldId id="630" r:id="rId239"/>
    <p:sldId id="631" r:id="rId240"/>
    <p:sldId id="724" r:id="rId241"/>
    <p:sldId id="753" r:id="rId242"/>
    <p:sldId id="477" r:id="rId243"/>
    <p:sldId id="478" r:id="rId244"/>
    <p:sldId id="479" r:id="rId245"/>
    <p:sldId id="480" r:id="rId246"/>
    <p:sldId id="481" r:id="rId247"/>
    <p:sldId id="482" r:id="rId248"/>
    <p:sldId id="483" r:id="rId249"/>
    <p:sldId id="484" r:id="rId250"/>
    <p:sldId id="704" r:id="rId251"/>
    <p:sldId id="705" r:id="rId252"/>
    <p:sldId id="632" r:id="rId253"/>
    <p:sldId id="778" r:id="rId254"/>
    <p:sldId id="633" r:id="rId255"/>
    <p:sldId id="754" r:id="rId256"/>
    <p:sldId id="485" r:id="rId257"/>
    <p:sldId id="486" r:id="rId258"/>
    <p:sldId id="487" r:id="rId259"/>
    <p:sldId id="488" r:id="rId260"/>
    <p:sldId id="489" r:id="rId261"/>
    <p:sldId id="490" r:id="rId262"/>
    <p:sldId id="491" r:id="rId263"/>
    <p:sldId id="492" r:id="rId264"/>
    <p:sldId id="493" r:id="rId265"/>
    <p:sldId id="634" r:id="rId266"/>
    <p:sldId id="635" r:id="rId267"/>
    <p:sldId id="732" r:id="rId268"/>
    <p:sldId id="755" r:id="rId269"/>
    <p:sldId id="494" r:id="rId270"/>
    <p:sldId id="495" r:id="rId271"/>
    <p:sldId id="496" r:id="rId272"/>
    <p:sldId id="497" r:id="rId273"/>
    <p:sldId id="498" r:id="rId274"/>
    <p:sldId id="499" r:id="rId275"/>
    <p:sldId id="500" r:id="rId276"/>
    <p:sldId id="706" r:id="rId277"/>
    <p:sldId id="707" r:id="rId278"/>
    <p:sldId id="779" r:id="rId279"/>
    <p:sldId id="637" r:id="rId280"/>
    <p:sldId id="639" r:id="rId281"/>
    <p:sldId id="756" r:id="rId282"/>
    <p:sldId id="501" r:id="rId283"/>
    <p:sldId id="502" r:id="rId284"/>
    <p:sldId id="503" r:id="rId285"/>
    <p:sldId id="504" r:id="rId286"/>
    <p:sldId id="505" r:id="rId287"/>
    <p:sldId id="708" r:id="rId288"/>
    <p:sldId id="506" r:id="rId289"/>
    <p:sldId id="507" r:id="rId290"/>
    <p:sldId id="508" r:id="rId291"/>
    <p:sldId id="509" r:id="rId292"/>
    <p:sldId id="640" r:id="rId293"/>
    <p:sldId id="641" r:id="rId294"/>
    <p:sldId id="780" r:id="rId295"/>
    <p:sldId id="757" r:id="rId296"/>
    <p:sldId id="510" r:id="rId297"/>
    <p:sldId id="511" r:id="rId298"/>
    <p:sldId id="512" r:id="rId299"/>
    <p:sldId id="513" r:id="rId300"/>
    <p:sldId id="514" r:id="rId301"/>
    <p:sldId id="515" r:id="rId302"/>
    <p:sldId id="516" r:id="rId303"/>
    <p:sldId id="517" r:id="rId304"/>
    <p:sldId id="709" r:id="rId305"/>
    <p:sldId id="642" r:id="rId306"/>
    <p:sldId id="781" r:id="rId307"/>
    <p:sldId id="725" r:id="rId308"/>
    <p:sldId id="758" r:id="rId309"/>
    <p:sldId id="520" r:id="rId310"/>
    <p:sldId id="518" r:id="rId311"/>
    <p:sldId id="519" r:id="rId312"/>
    <p:sldId id="521" r:id="rId313"/>
    <p:sldId id="522" r:id="rId314"/>
    <p:sldId id="523" r:id="rId315"/>
    <p:sldId id="524" r:id="rId316"/>
    <p:sldId id="525" r:id="rId317"/>
    <p:sldId id="710" r:id="rId318"/>
    <p:sldId id="711" r:id="rId319"/>
    <p:sldId id="646" r:id="rId320"/>
    <p:sldId id="648" r:id="rId321"/>
    <p:sldId id="733" r:id="rId322"/>
    <p:sldId id="759" r:id="rId323"/>
    <p:sldId id="526" r:id="rId324"/>
    <p:sldId id="527" r:id="rId325"/>
    <p:sldId id="528" r:id="rId326"/>
    <p:sldId id="529" r:id="rId327"/>
    <p:sldId id="530" r:id="rId328"/>
    <p:sldId id="531" r:id="rId329"/>
    <p:sldId id="532" r:id="rId330"/>
    <p:sldId id="533" r:id="rId331"/>
    <p:sldId id="534" r:id="rId332"/>
    <p:sldId id="649" r:id="rId333"/>
    <p:sldId id="782" r:id="rId334"/>
    <p:sldId id="650" r:id="rId335"/>
    <p:sldId id="760" r:id="rId336"/>
    <p:sldId id="538" r:id="rId337"/>
    <p:sldId id="539" r:id="rId338"/>
    <p:sldId id="540" r:id="rId339"/>
    <p:sldId id="541" r:id="rId340"/>
    <p:sldId id="542" r:id="rId341"/>
    <p:sldId id="543" r:id="rId342"/>
    <p:sldId id="544" r:id="rId343"/>
    <p:sldId id="545" r:id="rId344"/>
    <p:sldId id="546" r:id="rId345"/>
    <p:sldId id="651" r:id="rId346"/>
    <p:sldId id="652" r:id="rId347"/>
    <p:sldId id="761" r:id="rId348"/>
    <p:sldId id="547" r:id="rId349"/>
    <p:sldId id="548" r:id="rId350"/>
    <p:sldId id="549" r:id="rId351"/>
    <p:sldId id="550" r:id="rId352"/>
    <p:sldId id="551" r:id="rId353"/>
    <p:sldId id="770" r:id="rId354"/>
    <p:sldId id="552" r:id="rId355"/>
    <p:sldId id="553" r:id="rId356"/>
    <p:sldId id="554" r:id="rId357"/>
    <p:sldId id="654" r:id="rId358"/>
    <p:sldId id="655" r:id="rId359"/>
    <p:sldId id="734" r:id="rId360"/>
    <p:sldId id="762" r:id="rId361"/>
    <p:sldId id="556" r:id="rId362"/>
    <p:sldId id="557" r:id="rId363"/>
    <p:sldId id="558" r:id="rId364"/>
    <p:sldId id="559" r:id="rId365"/>
    <p:sldId id="560" r:id="rId366"/>
    <p:sldId id="561" r:id="rId367"/>
    <p:sldId id="562" r:id="rId368"/>
    <p:sldId id="564" r:id="rId369"/>
    <p:sldId id="656" r:id="rId370"/>
    <p:sldId id="783" r:id="rId371"/>
    <p:sldId id="657" r:id="rId372"/>
    <p:sldId id="763" r:id="rId373"/>
    <p:sldId id="563" r:id="rId374"/>
    <p:sldId id="565" r:id="rId375"/>
    <p:sldId id="566" r:id="rId376"/>
    <p:sldId id="567" r:id="rId377"/>
    <p:sldId id="568" r:id="rId378"/>
    <p:sldId id="569" r:id="rId379"/>
    <p:sldId id="570" r:id="rId380"/>
    <p:sldId id="571" r:id="rId381"/>
    <p:sldId id="712" r:id="rId382"/>
    <p:sldId id="660" r:id="rId383"/>
    <p:sldId id="661" r:id="rId384"/>
    <p:sldId id="764" r:id="rId385"/>
    <p:sldId id="572" r:id="rId386"/>
    <p:sldId id="573" r:id="rId387"/>
    <p:sldId id="574" r:id="rId388"/>
    <p:sldId id="575" r:id="rId389"/>
    <p:sldId id="576" r:id="rId390"/>
    <p:sldId id="577" r:id="rId391"/>
    <p:sldId id="579" r:id="rId392"/>
    <p:sldId id="578" r:id="rId393"/>
    <p:sldId id="580" r:id="rId394"/>
    <p:sldId id="663" r:id="rId395"/>
    <p:sldId id="784" r:id="rId396"/>
    <p:sldId id="664" r:id="rId397"/>
    <p:sldId id="735" r:id="rId398"/>
    <p:sldId id="765" r:id="rId399"/>
    <p:sldId id="581" r:id="rId400"/>
    <p:sldId id="582" r:id="rId401"/>
    <p:sldId id="583" r:id="rId402"/>
    <p:sldId id="584" r:id="rId403"/>
    <p:sldId id="585" r:id="rId404"/>
    <p:sldId id="586" r:id="rId405"/>
    <p:sldId id="587" r:id="rId406"/>
    <p:sldId id="588" r:id="rId407"/>
    <p:sldId id="713" r:id="rId408"/>
    <p:sldId id="665" r:id="rId409"/>
    <p:sldId id="666" r:id="rId410"/>
    <p:sldId id="785" r:id="rId411"/>
    <p:sldId id="766" r:id="rId412"/>
    <p:sldId id="590" r:id="rId413"/>
    <p:sldId id="589" r:id="rId414"/>
    <p:sldId id="771" r:id="rId415"/>
    <p:sldId id="591" r:id="rId416"/>
    <p:sldId id="592" r:id="rId417"/>
    <p:sldId id="593" r:id="rId418"/>
    <p:sldId id="594" r:id="rId419"/>
    <p:sldId id="595" r:id="rId420"/>
    <p:sldId id="596" r:id="rId421"/>
    <p:sldId id="714" r:id="rId422"/>
    <p:sldId id="668" r:id="rId423"/>
    <p:sldId id="669" r:id="rId424"/>
    <p:sldId id="767" r:id="rId425"/>
    <p:sldId id="597" r:id="rId426"/>
    <p:sldId id="598" r:id="rId427"/>
    <p:sldId id="599" r:id="rId428"/>
    <p:sldId id="600" r:id="rId429"/>
    <p:sldId id="601" r:id="rId430"/>
    <p:sldId id="602" r:id="rId431"/>
    <p:sldId id="603" r:id="rId432"/>
    <p:sldId id="604" r:id="rId433"/>
    <p:sldId id="715" r:id="rId434"/>
    <p:sldId id="716" r:id="rId435"/>
    <p:sldId id="671" r:id="rId436"/>
    <p:sldId id="672" r:id="rId437"/>
    <p:sldId id="786" r:id="rId438"/>
    <p:sldId id="768" r:id="rId439"/>
    <p:sldId id="606" r:id="rId440"/>
    <p:sldId id="607" r:id="rId441"/>
    <p:sldId id="608" r:id="rId442"/>
    <p:sldId id="609" r:id="rId443"/>
    <p:sldId id="610" r:id="rId444"/>
    <p:sldId id="605" r:id="rId445"/>
    <p:sldId id="611" r:id="rId446"/>
    <p:sldId id="612" r:id="rId447"/>
    <p:sldId id="717" r:id="rId448"/>
    <p:sldId id="674" r:id="rId449"/>
    <p:sldId id="675" r:id="rId4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p:scale>
          <a:sx n="61" d="100"/>
          <a:sy n="61" d="100"/>
        </p:scale>
        <p:origin x="1224" y="216"/>
      </p:cViewPr>
      <p:guideLst/>
    </p:cSldViewPr>
  </p:slideViewPr>
  <p:notesTextViewPr>
    <p:cViewPr>
      <p:scale>
        <a:sx n="1" d="1"/>
        <a:sy n="1" d="1"/>
      </p:scale>
      <p:origin x="0" y="0"/>
    </p:cViewPr>
  </p:notesTextViewPr>
  <p:sorterViewPr>
    <p:cViewPr>
      <p:scale>
        <a:sx n="100" d="100"/>
        <a:sy n="100" d="100"/>
      </p:scale>
      <p:origin x="0" y="-20661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37" Type="http://schemas.openxmlformats.org/officeDocument/2006/relationships/slide" Target="slides/slide436.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48" Type="http://schemas.openxmlformats.org/officeDocument/2006/relationships/slide" Target="slides/slide447.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417" Type="http://schemas.openxmlformats.org/officeDocument/2006/relationships/slide" Target="slides/slide416.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232" Type="http://schemas.openxmlformats.org/officeDocument/2006/relationships/slide" Target="slides/slide231.xml"/><Relationship Id="rId274" Type="http://schemas.openxmlformats.org/officeDocument/2006/relationships/slide" Target="slides/slide273.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450" Type="http://schemas.openxmlformats.org/officeDocument/2006/relationships/slide" Target="slides/slide449.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212" Type="http://schemas.openxmlformats.org/officeDocument/2006/relationships/slide" Target="slides/slide211.xml"/><Relationship Id="rId254" Type="http://schemas.openxmlformats.org/officeDocument/2006/relationships/slide" Target="slides/slide253.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223" Type="http://schemas.openxmlformats.org/officeDocument/2006/relationships/slide" Target="slides/slide222.xml"/><Relationship Id="rId430" Type="http://schemas.openxmlformats.org/officeDocument/2006/relationships/slide" Target="slides/slide429.xml"/><Relationship Id="rId18" Type="http://schemas.openxmlformats.org/officeDocument/2006/relationships/slide" Target="slides/slide17.xml"/><Relationship Id="rId265" Type="http://schemas.openxmlformats.org/officeDocument/2006/relationships/slide" Target="slides/slide264.xml"/><Relationship Id="rId125" Type="http://schemas.openxmlformats.org/officeDocument/2006/relationships/slide" Target="slides/slide124.xml"/><Relationship Id="rId167" Type="http://schemas.openxmlformats.org/officeDocument/2006/relationships/slide" Target="slides/slide166.xml"/><Relationship Id="rId332" Type="http://schemas.openxmlformats.org/officeDocument/2006/relationships/slide" Target="slides/slide331.xml"/><Relationship Id="rId374" Type="http://schemas.openxmlformats.org/officeDocument/2006/relationships/slide" Target="slides/slide373.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452" Type="http://schemas.openxmlformats.org/officeDocument/2006/relationships/viewProps" Target="view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theme" Target="theme/theme1.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tableStyles" Target="tableStyles.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242" Type="http://schemas.openxmlformats.org/officeDocument/2006/relationships/slide" Target="slides/slide241.xml"/><Relationship Id="rId284" Type="http://schemas.openxmlformats.org/officeDocument/2006/relationships/slide" Target="slides/slide283.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222" Type="http://schemas.openxmlformats.org/officeDocument/2006/relationships/slide" Target="slides/slide221.xml"/><Relationship Id="rId264" Type="http://schemas.openxmlformats.org/officeDocument/2006/relationships/slide" Target="slides/slide263.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202" Type="http://schemas.openxmlformats.org/officeDocument/2006/relationships/slide" Target="slides/slide201.xml"/><Relationship Id="rId244" Type="http://schemas.openxmlformats.org/officeDocument/2006/relationships/slide" Target="slides/slide243.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presProps" Target="presProps.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1E60E-CF83-097F-1AC6-10150B5955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881A56-3D6A-27C8-AAF5-BD0F844FD7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109B27-7785-54CA-87B2-9984B6044DF3}"/>
              </a:ext>
            </a:extLst>
          </p:cNvPr>
          <p:cNvSpPr>
            <a:spLocks noGrp="1"/>
          </p:cNvSpPr>
          <p:nvPr>
            <p:ph type="dt" sz="half" idx="10"/>
          </p:nvPr>
        </p:nvSpPr>
        <p:spPr/>
        <p:txBody>
          <a:bodyPr/>
          <a:lstStyle/>
          <a:p>
            <a:fld id="{76352A8C-6670-48D5-8A55-964B2D540060}" type="datetimeFigureOut">
              <a:rPr lang="en-US" smtClean="0"/>
              <a:t>12/18/2024</a:t>
            </a:fld>
            <a:endParaRPr lang="en-US"/>
          </a:p>
        </p:txBody>
      </p:sp>
      <p:sp>
        <p:nvSpPr>
          <p:cNvPr id="5" name="Footer Placeholder 4">
            <a:extLst>
              <a:ext uri="{FF2B5EF4-FFF2-40B4-BE49-F238E27FC236}">
                <a16:creationId xmlns:a16="http://schemas.microsoft.com/office/drawing/2014/main" id="{93CD262E-39AE-D733-2C37-5751D1F804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57A067-C022-0616-0B60-180AB8C01B68}"/>
              </a:ext>
            </a:extLst>
          </p:cNvPr>
          <p:cNvSpPr>
            <a:spLocks noGrp="1"/>
          </p:cNvSpPr>
          <p:nvPr>
            <p:ph type="sldNum" sz="quarter" idx="12"/>
          </p:nvPr>
        </p:nvSpPr>
        <p:spPr/>
        <p:txBody>
          <a:bodyPr/>
          <a:lstStyle/>
          <a:p>
            <a:fld id="{BD93F84D-254D-4A6C-A5B6-94319247EF60}" type="slidenum">
              <a:rPr lang="en-US" smtClean="0"/>
              <a:t>‹#›</a:t>
            </a:fld>
            <a:endParaRPr lang="en-US"/>
          </a:p>
        </p:txBody>
      </p:sp>
    </p:spTree>
    <p:extLst>
      <p:ext uri="{BB962C8B-B14F-4D97-AF65-F5344CB8AC3E}">
        <p14:creationId xmlns:p14="http://schemas.microsoft.com/office/powerpoint/2010/main" val="945451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13FA3-E463-51FF-9227-06AFF0DE8A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8709F5-7876-FD40-D02B-2E8CC07571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E6C697-06E8-CFFC-36F0-DE2DB2E2E5BF}"/>
              </a:ext>
            </a:extLst>
          </p:cNvPr>
          <p:cNvSpPr>
            <a:spLocks noGrp="1"/>
          </p:cNvSpPr>
          <p:nvPr>
            <p:ph type="dt" sz="half" idx="10"/>
          </p:nvPr>
        </p:nvSpPr>
        <p:spPr/>
        <p:txBody>
          <a:bodyPr/>
          <a:lstStyle/>
          <a:p>
            <a:fld id="{76352A8C-6670-48D5-8A55-964B2D540060}" type="datetimeFigureOut">
              <a:rPr lang="en-US" smtClean="0"/>
              <a:t>12/18/2024</a:t>
            </a:fld>
            <a:endParaRPr lang="en-US"/>
          </a:p>
        </p:txBody>
      </p:sp>
      <p:sp>
        <p:nvSpPr>
          <p:cNvPr id="5" name="Footer Placeholder 4">
            <a:extLst>
              <a:ext uri="{FF2B5EF4-FFF2-40B4-BE49-F238E27FC236}">
                <a16:creationId xmlns:a16="http://schemas.microsoft.com/office/drawing/2014/main" id="{C71F86F9-527C-6463-6A51-D387BFAD2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28FB6-4D97-255C-BFDB-3D22B8158BFF}"/>
              </a:ext>
            </a:extLst>
          </p:cNvPr>
          <p:cNvSpPr>
            <a:spLocks noGrp="1"/>
          </p:cNvSpPr>
          <p:nvPr>
            <p:ph type="sldNum" sz="quarter" idx="12"/>
          </p:nvPr>
        </p:nvSpPr>
        <p:spPr/>
        <p:txBody>
          <a:bodyPr/>
          <a:lstStyle/>
          <a:p>
            <a:fld id="{BD93F84D-254D-4A6C-A5B6-94319247EF60}" type="slidenum">
              <a:rPr lang="en-US" smtClean="0"/>
              <a:t>‹#›</a:t>
            </a:fld>
            <a:endParaRPr lang="en-US"/>
          </a:p>
        </p:txBody>
      </p:sp>
    </p:spTree>
    <p:extLst>
      <p:ext uri="{BB962C8B-B14F-4D97-AF65-F5344CB8AC3E}">
        <p14:creationId xmlns:p14="http://schemas.microsoft.com/office/powerpoint/2010/main" val="1848442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27B5D4-1D76-DCC5-0FED-9B94914C44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ACE68-533D-B54F-CE27-4F3DC6D21A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B9F5BA-48BC-44AD-227A-E12C588A7DE4}"/>
              </a:ext>
            </a:extLst>
          </p:cNvPr>
          <p:cNvSpPr>
            <a:spLocks noGrp="1"/>
          </p:cNvSpPr>
          <p:nvPr>
            <p:ph type="dt" sz="half" idx="10"/>
          </p:nvPr>
        </p:nvSpPr>
        <p:spPr/>
        <p:txBody>
          <a:bodyPr/>
          <a:lstStyle/>
          <a:p>
            <a:fld id="{76352A8C-6670-48D5-8A55-964B2D540060}" type="datetimeFigureOut">
              <a:rPr lang="en-US" smtClean="0"/>
              <a:t>12/18/2024</a:t>
            </a:fld>
            <a:endParaRPr lang="en-US"/>
          </a:p>
        </p:txBody>
      </p:sp>
      <p:sp>
        <p:nvSpPr>
          <p:cNvPr id="5" name="Footer Placeholder 4">
            <a:extLst>
              <a:ext uri="{FF2B5EF4-FFF2-40B4-BE49-F238E27FC236}">
                <a16:creationId xmlns:a16="http://schemas.microsoft.com/office/drawing/2014/main" id="{3F798815-B34A-918E-3669-E77DC663AC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8E6EC0-88F8-85B2-AAA8-55059E491297}"/>
              </a:ext>
            </a:extLst>
          </p:cNvPr>
          <p:cNvSpPr>
            <a:spLocks noGrp="1"/>
          </p:cNvSpPr>
          <p:nvPr>
            <p:ph type="sldNum" sz="quarter" idx="12"/>
          </p:nvPr>
        </p:nvSpPr>
        <p:spPr/>
        <p:txBody>
          <a:bodyPr/>
          <a:lstStyle/>
          <a:p>
            <a:fld id="{BD93F84D-254D-4A6C-A5B6-94319247EF60}" type="slidenum">
              <a:rPr lang="en-US" smtClean="0"/>
              <a:t>‹#›</a:t>
            </a:fld>
            <a:endParaRPr lang="en-US"/>
          </a:p>
        </p:txBody>
      </p:sp>
    </p:spTree>
    <p:extLst>
      <p:ext uri="{BB962C8B-B14F-4D97-AF65-F5344CB8AC3E}">
        <p14:creationId xmlns:p14="http://schemas.microsoft.com/office/powerpoint/2010/main" val="4097893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3063-7D07-60CF-949B-28C48E1CDC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F560B5-283F-BC37-8CF7-A5771F6050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594C61-F786-B23E-6DAE-DAA727A2B9D2}"/>
              </a:ext>
            </a:extLst>
          </p:cNvPr>
          <p:cNvSpPr>
            <a:spLocks noGrp="1"/>
          </p:cNvSpPr>
          <p:nvPr>
            <p:ph type="dt" sz="half" idx="10"/>
          </p:nvPr>
        </p:nvSpPr>
        <p:spPr/>
        <p:txBody>
          <a:bodyPr/>
          <a:lstStyle/>
          <a:p>
            <a:fld id="{76352A8C-6670-48D5-8A55-964B2D540060}" type="datetimeFigureOut">
              <a:rPr lang="en-US" smtClean="0"/>
              <a:t>12/18/2024</a:t>
            </a:fld>
            <a:endParaRPr lang="en-US"/>
          </a:p>
        </p:txBody>
      </p:sp>
      <p:sp>
        <p:nvSpPr>
          <p:cNvPr id="5" name="Footer Placeholder 4">
            <a:extLst>
              <a:ext uri="{FF2B5EF4-FFF2-40B4-BE49-F238E27FC236}">
                <a16:creationId xmlns:a16="http://schemas.microsoft.com/office/drawing/2014/main" id="{6B51C02B-9C34-4BF8-A6F1-BC8A10D4CA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CCEE1B-06B3-7193-F884-F3A6B24B0A9F}"/>
              </a:ext>
            </a:extLst>
          </p:cNvPr>
          <p:cNvSpPr>
            <a:spLocks noGrp="1"/>
          </p:cNvSpPr>
          <p:nvPr>
            <p:ph type="sldNum" sz="quarter" idx="12"/>
          </p:nvPr>
        </p:nvSpPr>
        <p:spPr/>
        <p:txBody>
          <a:bodyPr/>
          <a:lstStyle/>
          <a:p>
            <a:fld id="{BD93F84D-254D-4A6C-A5B6-94319247EF60}" type="slidenum">
              <a:rPr lang="en-US" smtClean="0"/>
              <a:t>‹#›</a:t>
            </a:fld>
            <a:endParaRPr lang="en-US"/>
          </a:p>
        </p:txBody>
      </p:sp>
    </p:spTree>
    <p:extLst>
      <p:ext uri="{BB962C8B-B14F-4D97-AF65-F5344CB8AC3E}">
        <p14:creationId xmlns:p14="http://schemas.microsoft.com/office/powerpoint/2010/main" val="2461588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94255-3B86-CC22-9DE7-1458D3D932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A335E7-C5CB-5C9F-66E2-6E68356AA30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B9C945-BCE6-B552-77CD-4B0F20F351DD}"/>
              </a:ext>
            </a:extLst>
          </p:cNvPr>
          <p:cNvSpPr>
            <a:spLocks noGrp="1"/>
          </p:cNvSpPr>
          <p:nvPr>
            <p:ph type="dt" sz="half" idx="10"/>
          </p:nvPr>
        </p:nvSpPr>
        <p:spPr/>
        <p:txBody>
          <a:bodyPr/>
          <a:lstStyle/>
          <a:p>
            <a:fld id="{76352A8C-6670-48D5-8A55-964B2D540060}" type="datetimeFigureOut">
              <a:rPr lang="en-US" smtClean="0"/>
              <a:t>12/18/2024</a:t>
            </a:fld>
            <a:endParaRPr lang="en-US"/>
          </a:p>
        </p:txBody>
      </p:sp>
      <p:sp>
        <p:nvSpPr>
          <p:cNvPr id="5" name="Footer Placeholder 4">
            <a:extLst>
              <a:ext uri="{FF2B5EF4-FFF2-40B4-BE49-F238E27FC236}">
                <a16:creationId xmlns:a16="http://schemas.microsoft.com/office/drawing/2014/main" id="{05EB3705-8585-5E81-5FF0-01BFF3DE7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9DC9C1-012B-511A-D560-A10ED0B90D83}"/>
              </a:ext>
            </a:extLst>
          </p:cNvPr>
          <p:cNvSpPr>
            <a:spLocks noGrp="1"/>
          </p:cNvSpPr>
          <p:nvPr>
            <p:ph type="sldNum" sz="quarter" idx="12"/>
          </p:nvPr>
        </p:nvSpPr>
        <p:spPr/>
        <p:txBody>
          <a:bodyPr/>
          <a:lstStyle/>
          <a:p>
            <a:fld id="{BD93F84D-254D-4A6C-A5B6-94319247EF60}" type="slidenum">
              <a:rPr lang="en-US" smtClean="0"/>
              <a:t>‹#›</a:t>
            </a:fld>
            <a:endParaRPr lang="en-US"/>
          </a:p>
        </p:txBody>
      </p:sp>
    </p:spTree>
    <p:extLst>
      <p:ext uri="{BB962C8B-B14F-4D97-AF65-F5344CB8AC3E}">
        <p14:creationId xmlns:p14="http://schemas.microsoft.com/office/powerpoint/2010/main" val="1907399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DEFF2-D022-B855-6916-42DB7B4D8D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C29760-A966-D8EC-BF6F-83375A7B0B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746496-9347-0016-2957-9C284FE927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7B8C1E-BAE5-3DF7-CA6A-18E9A7F1E9BF}"/>
              </a:ext>
            </a:extLst>
          </p:cNvPr>
          <p:cNvSpPr>
            <a:spLocks noGrp="1"/>
          </p:cNvSpPr>
          <p:nvPr>
            <p:ph type="dt" sz="half" idx="10"/>
          </p:nvPr>
        </p:nvSpPr>
        <p:spPr/>
        <p:txBody>
          <a:bodyPr/>
          <a:lstStyle/>
          <a:p>
            <a:fld id="{76352A8C-6670-48D5-8A55-964B2D540060}" type="datetimeFigureOut">
              <a:rPr lang="en-US" smtClean="0"/>
              <a:t>12/18/2024</a:t>
            </a:fld>
            <a:endParaRPr lang="en-US"/>
          </a:p>
        </p:txBody>
      </p:sp>
      <p:sp>
        <p:nvSpPr>
          <p:cNvPr id="6" name="Footer Placeholder 5">
            <a:extLst>
              <a:ext uri="{FF2B5EF4-FFF2-40B4-BE49-F238E27FC236}">
                <a16:creationId xmlns:a16="http://schemas.microsoft.com/office/drawing/2014/main" id="{8A281B11-1BC3-18D8-1AEF-7F2FD28BC5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04FCE0-1ADF-1CF4-9622-D8495490FB8C}"/>
              </a:ext>
            </a:extLst>
          </p:cNvPr>
          <p:cNvSpPr>
            <a:spLocks noGrp="1"/>
          </p:cNvSpPr>
          <p:nvPr>
            <p:ph type="sldNum" sz="quarter" idx="12"/>
          </p:nvPr>
        </p:nvSpPr>
        <p:spPr/>
        <p:txBody>
          <a:bodyPr/>
          <a:lstStyle/>
          <a:p>
            <a:fld id="{BD93F84D-254D-4A6C-A5B6-94319247EF60}" type="slidenum">
              <a:rPr lang="en-US" smtClean="0"/>
              <a:t>‹#›</a:t>
            </a:fld>
            <a:endParaRPr lang="en-US"/>
          </a:p>
        </p:txBody>
      </p:sp>
    </p:spTree>
    <p:extLst>
      <p:ext uri="{BB962C8B-B14F-4D97-AF65-F5344CB8AC3E}">
        <p14:creationId xmlns:p14="http://schemas.microsoft.com/office/powerpoint/2010/main" val="923330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C225F-7F63-689C-6228-5BCC23D263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73088A-4DCD-69D7-8590-354F7D8629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76631B-6633-9860-E62E-798F3FE35A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F02204-4247-25A5-096A-8E9BFFF979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3E9828-D69E-345D-B323-1C462F4DC4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008B9B-8E5B-0B73-D8FB-E99E67377066}"/>
              </a:ext>
            </a:extLst>
          </p:cNvPr>
          <p:cNvSpPr>
            <a:spLocks noGrp="1"/>
          </p:cNvSpPr>
          <p:nvPr>
            <p:ph type="dt" sz="half" idx="10"/>
          </p:nvPr>
        </p:nvSpPr>
        <p:spPr/>
        <p:txBody>
          <a:bodyPr/>
          <a:lstStyle/>
          <a:p>
            <a:fld id="{76352A8C-6670-48D5-8A55-964B2D540060}" type="datetimeFigureOut">
              <a:rPr lang="en-US" smtClean="0"/>
              <a:t>12/18/2024</a:t>
            </a:fld>
            <a:endParaRPr lang="en-US"/>
          </a:p>
        </p:txBody>
      </p:sp>
      <p:sp>
        <p:nvSpPr>
          <p:cNvPr id="8" name="Footer Placeholder 7">
            <a:extLst>
              <a:ext uri="{FF2B5EF4-FFF2-40B4-BE49-F238E27FC236}">
                <a16:creationId xmlns:a16="http://schemas.microsoft.com/office/drawing/2014/main" id="{48E5D7A8-2281-506E-8355-F8196195EF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FC8D7-BCA3-1C71-A22E-6F8914EB5BE4}"/>
              </a:ext>
            </a:extLst>
          </p:cNvPr>
          <p:cNvSpPr>
            <a:spLocks noGrp="1"/>
          </p:cNvSpPr>
          <p:nvPr>
            <p:ph type="sldNum" sz="quarter" idx="12"/>
          </p:nvPr>
        </p:nvSpPr>
        <p:spPr/>
        <p:txBody>
          <a:bodyPr/>
          <a:lstStyle/>
          <a:p>
            <a:fld id="{BD93F84D-254D-4A6C-A5B6-94319247EF60}" type="slidenum">
              <a:rPr lang="en-US" smtClean="0"/>
              <a:t>‹#›</a:t>
            </a:fld>
            <a:endParaRPr lang="en-US"/>
          </a:p>
        </p:txBody>
      </p:sp>
    </p:spTree>
    <p:extLst>
      <p:ext uri="{BB962C8B-B14F-4D97-AF65-F5344CB8AC3E}">
        <p14:creationId xmlns:p14="http://schemas.microsoft.com/office/powerpoint/2010/main" val="652165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2B2FD-5F97-D05F-2272-4D392DE62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8C6D63-BB91-5AC4-187B-A46F159B8848}"/>
              </a:ext>
            </a:extLst>
          </p:cNvPr>
          <p:cNvSpPr>
            <a:spLocks noGrp="1"/>
          </p:cNvSpPr>
          <p:nvPr>
            <p:ph type="dt" sz="half" idx="10"/>
          </p:nvPr>
        </p:nvSpPr>
        <p:spPr/>
        <p:txBody>
          <a:bodyPr/>
          <a:lstStyle/>
          <a:p>
            <a:fld id="{76352A8C-6670-48D5-8A55-964B2D540060}" type="datetimeFigureOut">
              <a:rPr lang="en-US" smtClean="0"/>
              <a:t>12/18/2024</a:t>
            </a:fld>
            <a:endParaRPr lang="en-US"/>
          </a:p>
        </p:txBody>
      </p:sp>
      <p:sp>
        <p:nvSpPr>
          <p:cNvPr id="4" name="Footer Placeholder 3">
            <a:extLst>
              <a:ext uri="{FF2B5EF4-FFF2-40B4-BE49-F238E27FC236}">
                <a16:creationId xmlns:a16="http://schemas.microsoft.com/office/drawing/2014/main" id="{CA06DA09-6696-BB85-387A-4D2849FD47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2C7CAD-0CCE-9423-5188-2E97D7339D05}"/>
              </a:ext>
            </a:extLst>
          </p:cNvPr>
          <p:cNvSpPr>
            <a:spLocks noGrp="1"/>
          </p:cNvSpPr>
          <p:nvPr>
            <p:ph type="sldNum" sz="quarter" idx="12"/>
          </p:nvPr>
        </p:nvSpPr>
        <p:spPr/>
        <p:txBody>
          <a:bodyPr/>
          <a:lstStyle/>
          <a:p>
            <a:fld id="{BD93F84D-254D-4A6C-A5B6-94319247EF60}" type="slidenum">
              <a:rPr lang="en-US" smtClean="0"/>
              <a:t>‹#›</a:t>
            </a:fld>
            <a:endParaRPr lang="en-US"/>
          </a:p>
        </p:txBody>
      </p:sp>
    </p:spTree>
    <p:extLst>
      <p:ext uri="{BB962C8B-B14F-4D97-AF65-F5344CB8AC3E}">
        <p14:creationId xmlns:p14="http://schemas.microsoft.com/office/powerpoint/2010/main" val="205660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BCC125-43F0-BA9E-0AC3-9D95BF813F37}"/>
              </a:ext>
            </a:extLst>
          </p:cNvPr>
          <p:cNvSpPr>
            <a:spLocks noGrp="1"/>
          </p:cNvSpPr>
          <p:nvPr>
            <p:ph type="dt" sz="half" idx="10"/>
          </p:nvPr>
        </p:nvSpPr>
        <p:spPr/>
        <p:txBody>
          <a:bodyPr/>
          <a:lstStyle/>
          <a:p>
            <a:fld id="{76352A8C-6670-48D5-8A55-964B2D540060}" type="datetimeFigureOut">
              <a:rPr lang="en-US" smtClean="0"/>
              <a:t>12/18/2024</a:t>
            </a:fld>
            <a:endParaRPr lang="en-US"/>
          </a:p>
        </p:txBody>
      </p:sp>
      <p:sp>
        <p:nvSpPr>
          <p:cNvPr id="3" name="Footer Placeholder 2">
            <a:extLst>
              <a:ext uri="{FF2B5EF4-FFF2-40B4-BE49-F238E27FC236}">
                <a16:creationId xmlns:a16="http://schemas.microsoft.com/office/drawing/2014/main" id="{353E26BF-CC70-7151-D363-D98723B2D0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581834-CEBB-2871-165D-EA983E2C62C6}"/>
              </a:ext>
            </a:extLst>
          </p:cNvPr>
          <p:cNvSpPr>
            <a:spLocks noGrp="1"/>
          </p:cNvSpPr>
          <p:nvPr>
            <p:ph type="sldNum" sz="quarter" idx="12"/>
          </p:nvPr>
        </p:nvSpPr>
        <p:spPr/>
        <p:txBody>
          <a:bodyPr/>
          <a:lstStyle/>
          <a:p>
            <a:fld id="{BD93F84D-254D-4A6C-A5B6-94319247EF60}" type="slidenum">
              <a:rPr lang="en-US" smtClean="0"/>
              <a:t>‹#›</a:t>
            </a:fld>
            <a:endParaRPr lang="en-US"/>
          </a:p>
        </p:txBody>
      </p:sp>
    </p:spTree>
    <p:extLst>
      <p:ext uri="{BB962C8B-B14F-4D97-AF65-F5344CB8AC3E}">
        <p14:creationId xmlns:p14="http://schemas.microsoft.com/office/powerpoint/2010/main" val="877061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307EE-4E7C-8F0A-7E83-5B91506871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A78E8E-9235-BF87-64DD-C3614BE2B6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58AA27-81B5-D648-86B0-4710C41B66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B06CA7-63E2-3EC2-32FB-BC59CCB43568}"/>
              </a:ext>
            </a:extLst>
          </p:cNvPr>
          <p:cNvSpPr>
            <a:spLocks noGrp="1"/>
          </p:cNvSpPr>
          <p:nvPr>
            <p:ph type="dt" sz="half" idx="10"/>
          </p:nvPr>
        </p:nvSpPr>
        <p:spPr/>
        <p:txBody>
          <a:bodyPr/>
          <a:lstStyle/>
          <a:p>
            <a:fld id="{76352A8C-6670-48D5-8A55-964B2D540060}" type="datetimeFigureOut">
              <a:rPr lang="en-US" smtClean="0"/>
              <a:t>12/18/2024</a:t>
            </a:fld>
            <a:endParaRPr lang="en-US"/>
          </a:p>
        </p:txBody>
      </p:sp>
      <p:sp>
        <p:nvSpPr>
          <p:cNvPr id="6" name="Footer Placeholder 5">
            <a:extLst>
              <a:ext uri="{FF2B5EF4-FFF2-40B4-BE49-F238E27FC236}">
                <a16:creationId xmlns:a16="http://schemas.microsoft.com/office/drawing/2014/main" id="{5775F85D-FCAB-E5FF-EC86-9DC7CB19FF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22F94A-E6C3-3F9F-18FA-89AC64EFA285}"/>
              </a:ext>
            </a:extLst>
          </p:cNvPr>
          <p:cNvSpPr>
            <a:spLocks noGrp="1"/>
          </p:cNvSpPr>
          <p:nvPr>
            <p:ph type="sldNum" sz="quarter" idx="12"/>
          </p:nvPr>
        </p:nvSpPr>
        <p:spPr/>
        <p:txBody>
          <a:bodyPr/>
          <a:lstStyle/>
          <a:p>
            <a:fld id="{BD93F84D-254D-4A6C-A5B6-94319247EF60}" type="slidenum">
              <a:rPr lang="en-US" smtClean="0"/>
              <a:t>‹#›</a:t>
            </a:fld>
            <a:endParaRPr lang="en-US"/>
          </a:p>
        </p:txBody>
      </p:sp>
    </p:spTree>
    <p:extLst>
      <p:ext uri="{BB962C8B-B14F-4D97-AF65-F5344CB8AC3E}">
        <p14:creationId xmlns:p14="http://schemas.microsoft.com/office/powerpoint/2010/main" val="2130503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415DB-EF10-BD89-FE9B-A81B93F723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D0C41D-B863-AD15-5AFD-9F658062B3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DAC020-9301-D6DE-87F7-D774FF9ECA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A58AB7-7647-CA36-F583-7693CACC0399}"/>
              </a:ext>
            </a:extLst>
          </p:cNvPr>
          <p:cNvSpPr>
            <a:spLocks noGrp="1"/>
          </p:cNvSpPr>
          <p:nvPr>
            <p:ph type="dt" sz="half" idx="10"/>
          </p:nvPr>
        </p:nvSpPr>
        <p:spPr/>
        <p:txBody>
          <a:bodyPr/>
          <a:lstStyle/>
          <a:p>
            <a:fld id="{76352A8C-6670-48D5-8A55-964B2D540060}" type="datetimeFigureOut">
              <a:rPr lang="en-US" smtClean="0"/>
              <a:t>12/18/2024</a:t>
            </a:fld>
            <a:endParaRPr lang="en-US"/>
          </a:p>
        </p:txBody>
      </p:sp>
      <p:sp>
        <p:nvSpPr>
          <p:cNvPr id="6" name="Footer Placeholder 5">
            <a:extLst>
              <a:ext uri="{FF2B5EF4-FFF2-40B4-BE49-F238E27FC236}">
                <a16:creationId xmlns:a16="http://schemas.microsoft.com/office/drawing/2014/main" id="{483060CD-C161-8E48-BF60-857F5406AD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166FAD-1F7D-F62F-CEFF-99DD649A7DBF}"/>
              </a:ext>
            </a:extLst>
          </p:cNvPr>
          <p:cNvSpPr>
            <a:spLocks noGrp="1"/>
          </p:cNvSpPr>
          <p:nvPr>
            <p:ph type="sldNum" sz="quarter" idx="12"/>
          </p:nvPr>
        </p:nvSpPr>
        <p:spPr/>
        <p:txBody>
          <a:bodyPr/>
          <a:lstStyle/>
          <a:p>
            <a:fld id="{BD93F84D-254D-4A6C-A5B6-94319247EF60}" type="slidenum">
              <a:rPr lang="en-US" smtClean="0"/>
              <a:t>‹#›</a:t>
            </a:fld>
            <a:endParaRPr lang="en-US"/>
          </a:p>
        </p:txBody>
      </p:sp>
    </p:spTree>
    <p:extLst>
      <p:ext uri="{BB962C8B-B14F-4D97-AF65-F5344CB8AC3E}">
        <p14:creationId xmlns:p14="http://schemas.microsoft.com/office/powerpoint/2010/main" val="1037227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A5E3D1-9ACB-8DDA-CC22-445CA1E012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EE49A8-593E-E265-FA71-9E63FC96FB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CF6A7F-7A86-0968-B0AB-224953A8D5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6352A8C-6670-48D5-8A55-964B2D540060}" type="datetimeFigureOut">
              <a:rPr lang="en-US" smtClean="0"/>
              <a:t>12/18/2024</a:t>
            </a:fld>
            <a:endParaRPr lang="en-US"/>
          </a:p>
        </p:txBody>
      </p:sp>
      <p:sp>
        <p:nvSpPr>
          <p:cNvPr id="5" name="Footer Placeholder 4">
            <a:extLst>
              <a:ext uri="{FF2B5EF4-FFF2-40B4-BE49-F238E27FC236}">
                <a16:creationId xmlns:a16="http://schemas.microsoft.com/office/drawing/2014/main" id="{BB09EB0B-ED36-EF59-53C3-849AA54126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2C2D414-A769-AEA3-F4DB-A06E0F4550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D93F84D-254D-4A6C-A5B6-94319247EF60}" type="slidenum">
              <a:rPr lang="en-US" smtClean="0"/>
              <a:t>‹#›</a:t>
            </a:fld>
            <a:endParaRPr lang="en-US"/>
          </a:p>
        </p:txBody>
      </p:sp>
    </p:spTree>
    <p:extLst>
      <p:ext uri="{BB962C8B-B14F-4D97-AF65-F5344CB8AC3E}">
        <p14:creationId xmlns:p14="http://schemas.microsoft.com/office/powerpoint/2010/main" val="545364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2" Type="http://schemas.openxmlformats.org/officeDocument/2006/relationships/image" Target="../media/image182.jpg"/><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2" Type="http://schemas.openxmlformats.org/officeDocument/2006/relationships/image" Target="../media/image192.jpg"/><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2" Type="http://schemas.openxmlformats.org/officeDocument/2006/relationships/image" Target="../media/image203.jpg"/><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2" Type="http://schemas.openxmlformats.org/officeDocument/2006/relationships/image" Target="../media/image213.jpg"/><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2" Type="http://schemas.openxmlformats.org/officeDocument/2006/relationships/image" Target="../media/image214.jpg"/><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2" Type="http://schemas.openxmlformats.org/officeDocument/2006/relationships/image" Target="../media/image224.jpg"/><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5.xml.rels><?xml version="1.0" encoding="UTF-8" standalone="yes"?>
<Relationships xmlns="http://schemas.openxmlformats.org/package/2006/relationships"><Relationship Id="rId2" Type="http://schemas.openxmlformats.org/officeDocument/2006/relationships/image" Target="../media/image235.jpg"/><Relationship Id="rId1" Type="http://schemas.openxmlformats.org/officeDocument/2006/relationships/slideLayout" Target="../slideLayouts/slideLayout1.xml"/></Relationships>
</file>

<file path=ppt/slides/_rels/slide296.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8.xml.rels><?xml version="1.0" encoding="UTF-8" standalone="yes"?>
<Relationships xmlns="http://schemas.openxmlformats.org/package/2006/relationships"><Relationship Id="rId2" Type="http://schemas.openxmlformats.org/officeDocument/2006/relationships/image" Target="../media/image245.jpg"/><Relationship Id="rId1" Type="http://schemas.openxmlformats.org/officeDocument/2006/relationships/slideLayout" Target="../slideLayouts/slideLayout1.xml"/></Relationships>
</file>

<file path=ppt/slides/_rels/slide309.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1.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1.xml"/></Relationships>
</file>

<file path=ppt/slides/_rels/slide322.xml.rels><?xml version="1.0" encoding="UTF-8" standalone="yes"?>
<Relationships xmlns="http://schemas.openxmlformats.org/package/2006/relationships"><Relationship Id="rId2" Type="http://schemas.openxmlformats.org/officeDocument/2006/relationships/image" Target="../media/image257.jpg"/><Relationship Id="rId1" Type="http://schemas.openxmlformats.org/officeDocument/2006/relationships/slideLayout" Target="../slideLayouts/slideLayout1.xml"/></Relationships>
</file>

<file path=ppt/slides/_rels/slide323.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5.xml.rels><?xml version="1.0" encoding="UTF-8" standalone="yes"?>
<Relationships xmlns="http://schemas.openxmlformats.org/package/2006/relationships"><Relationship Id="rId2" Type="http://schemas.openxmlformats.org/officeDocument/2006/relationships/image" Target="../media/image267.jpg"/><Relationship Id="rId1" Type="http://schemas.openxmlformats.org/officeDocument/2006/relationships/slideLayout" Target="../slideLayouts/slideLayout1.xml"/></Relationships>
</file>

<file path=ppt/slides/_rels/slide336.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7.xml.rels><?xml version="1.0" encoding="UTF-8" standalone="yes"?>
<Relationships xmlns="http://schemas.openxmlformats.org/package/2006/relationships"><Relationship Id="rId2" Type="http://schemas.openxmlformats.org/officeDocument/2006/relationships/image" Target="../media/image277.jpg"/><Relationship Id="rId1" Type="http://schemas.openxmlformats.org/officeDocument/2006/relationships/slideLayout" Target="../slideLayouts/slideLayout1.xml"/></Relationships>
</file>

<file path=ppt/slides/_rels/slide348.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9.xml.rels><?xml version="1.0" encoding="UTF-8" standalone="yes"?>
<Relationships xmlns="http://schemas.openxmlformats.org/package/2006/relationships"><Relationship Id="rId2" Type="http://schemas.openxmlformats.org/officeDocument/2006/relationships/image" Target="../media/image287.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image" Target="../media/image288.jpg"/><Relationship Id="rId1" Type="http://schemas.openxmlformats.org/officeDocument/2006/relationships/slideLayout" Target="../slideLayouts/slideLayout1.xml"/></Relationships>
</file>

<file path=ppt/slides/_rels/slide361.xml.rels><?xml version="1.0" encoding="UTF-8" standalone="yes"?>
<Relationships xmlns="http://schemas.openxmlformats.org/package/2006/relationships"><Relationship Id="rId2" Type="http://schemas.openxmlformats.org/officeDocument/2006/relationships/image" Target="../media/image289.jpeg"/><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2" Type="http://schemas.openxmlformats.org/officeDocument/2006/relationships/image" Target="../media/image291.jpeg"/><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2" Type="http://schemas.openxmlformats.org/officeDocument/2006/relationships/image" Target="../media/image293.jpeg"/><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2" Type="http://schemas.openxmlformats.org/officeDocument/2006/relationships/image" Target="../media/image294.jpeg"/><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2" Type="http://schemas.openxmlformats.org/officeDocument/2006/relationships/image" Target="../media/image295.jpeg"/><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2" Type="http://schemas.openxmlformats.org/officeDocument/2006/relationships/image" Target="../media/image296.jpeg"/><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2.xml.rels><?xml version="1.0" encoding="UTF-8" standalone="yes"?>
<Relationships xmlns="http://schemas.openxmlformats.org/package/2006/relationships"><Relationship Id="rId2" Type="http://schemas.openxmlformats.org/officeDocument/2006/relationships/image" Target="../media/image297.jpg"/><Relationship Id="rId1" Type="http://schemas.openxmlformats.org/officeDocument/2006/relationships/slideLayout" Target="../slideLayouts/slideLayout1.xml"/></Relationships>
</file>

<file path=ppt/slides/_rels/slide373.xml.rels><?xml version="1.0" encoding="UTF-8" standalone="yes"?>
<Relationships xmlns="http://schemas.openxmlformats.org/package/2006/relationships"><Relationship Id="rId2" Type="http://schemas.openxmlformats.org/officeDocument/2006/relationships/image" Target="../media/image298.jpeg"/><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2" Type="http://schemas.openxmlformats.org/officeDocument/2006/relationships/image" Target="../media/image299.jpeg"/><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2" Type="http://schemas.openxmlformats.org/officeDocument/2006/relationships/image" Target="../media/image300.jpeg"/><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2" Type="http://schemas.openxmlformats.org/officeDocument/2006/relationships/image" Target="../media/image303.jpeg"/><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0.xml.rels><?xml version="1.0" encoding="UTF-8" standalone="yes"?>
<Relationships xmlns="http://schemas.openxmlformats.org/package/2006/relationships"><Relationship Id="rId2" Type="http://schemas.openxmlformats.org/officeDocument/2006/relationships/image" Target="../media/image305.jpeg"/><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4.xml.rels><?xml version="1.0" encoding="UTF-8" standalone="yes"?>
<Relationships xmlns="http://schemas.openxmlformats.org/package/2006/relationships"><Relationship Id="rId2" Type="http://schemas.openxmlformats.org/officeDocument/2006/relationships/image" Target="../media/image307.jpg"/><Relationship Id="rId1" Type="http://schemas.openxmlformats.org/officeDocument/2006/relationships/slideLayout" Target="../slideLayouts/slideLayout1.xml"/></Relationships>
</file>

<file path=ppt/slides/_rels/slide385.xml.rels><?xml version="1.0" encoding="UTF-8" standalone="yes"?>
<Relationships xmlns="http://schemas.openxmlformats.org/package/2006/relationships"><Relationship Id="rId2" Type="http://schemas.openxmlformats.org/officeDocument/2006/relationships/image" Target="../media/image308.jpeg"/><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2" Type="http://schemas.openxmlformats.org/officeDocument/2006/relationships/image" Target="../media/image309.jpeg"/><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2" Type="http://schemas.openxmlformats.org/officeDocument/2006/relationships/image" Target="../media/image310.jpeg"/><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2" Type="http://schemas.openxmlformats.org/officeDocument/2006/relationships/image" Target="../media/image311.jpeg"/><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2" Type="http://schemas.openxmlformats.org/officeDocument/2006/relationships/image" Target="../media/image31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0.xml.rels><?xml version="1.0" encoding="UTF-8" standalone="yes"?>
<Relationships xmlns="http://schemas.openxmlformats.org/package/2006/relationships"><Relationship Id="rId2" Type="http://schemas.openxmlformats.org/officeDocument/2006/relationships/image" Target="../media/image313.jpeg"/><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2" Type="http://schemas.openxmlformats.org/officeDocument/2006/relationships/image" Target="../media/image314.jpeg"/><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2" Type="http://schemas.openxmlformats.org/officeDocument/2006/relationships/image" Target="../media/image315.jpeg"/><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2" Type="http://schemas.openxmlformats.org/officeDocument/2006/relationships/image" Target="../media/image316.jpeg"/><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7.xml.rels><?xml version="1.0" encoding="UTF-8" standalone="yes"?>
<Relationships xmlns="http://schemas.openxmlformats.org/package/2006/relationships"><Relationship Id="rId2" Type="http://schemas.openxmlformats.org/officeDocument/2006/relationships/image" Target="../media/image317.jpeg"/><Relationship Id="rId1" Type="http://schemas.openxmlformats.org/officeDocument/2006/relationships/slideLayout" Target="../slideLayouts/slideLayout1.xml"/></Relationships>
</file>

<file path=ppt/slides/_rels/slide398.xml.rels><?xml version="1.0" encoding="UTF-8" standalone="yes"?>
<Relationships xmlns="http://schemas.openxmlformats.org/package/2006/relationships"><Relationship Id="rId2" Type="http://schemas.openxmlformats.org/officeDocument/2006/relationships/image" Target="../media/image318.jpg"/><Relationship Id="rId1" Type="http://schemas.openxmlformats.org/officeDocument/2006/relationships/slideLayout" Target="../slideLayouts/slideLayout1.xml"/></Relationships>
</file>

<file path=ppt/slides/_rels/slide399.xml.rels><?xml version="1.0" encoding="UTF-8" standalone="yes"?>
<Relationships xmlns="http://schemas.openxmlformats.org/package/2006/relationships"><Relationship Id="rId2" Type="http://schemas.openxmlformats.org/officeDocument/2006/relationships/image" Target="../media/image3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00.xml.rels><?xml version="1.0" encoding="UTF-8" standalone="yes"?>
<Relationships xmlns="http://schemas.openxmlformats.org/package/2006/relationships"><Relationship Id="rId2" Type="http://schemas.openxmlformats.org/officeDocument/2006/relationships/image" Target="../media/image320.jpeg"/><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2" Type="http://schemas.openxmlformats.org/officeDocument/2006/relationships/image" Target="../media/image321.jpeg"/><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2" Type="http://schemas.openxmlformats.org/officeDocument/2006/relationships/image" Target="../media/image322.jpeg"/><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2" Type="http://schemas.openxmlformats.org/officeDocument/2006/relationships/image" Target="../media/image323.jpeg"/><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2" Type="http://schemas.openxmlformats.org/officeDocument/2006/relationships/image" Target="../media/image324.jpeg"/><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2" Type="http://schemas.openxmlformats.org/officeDocument/2006/relationships/image" Target="../media/image325.jpeg"/><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2" Type="http://schemas.openxmlformats.org/officeDocument/2006/relationships/image" Target="../media/image326.jpeg"/><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2" Type="http://schemas.openxmlformats.org/officeDocument/2006/relationships/image" Target="../media/image327.jpeg"/><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1.xml.rels><?xml version="1.0" encoding="UTF-8" standalone="yes"?>
<Relationships xmlns="http://schemas.openxmlformats.org/package/2006/relationships"><Relationship Id="rId2" Type="http://schemas.openxmlformats.org/officeDocument/2006/relationships/image" Target="../media/image328.jpg"/><Relationship Id="rId1" Type="http://schemas.openxmlformats.org/officeDocument/2006/relationships/slideLayout" Target="../slideLayouts/slideLayout1.xml"/></Relationships>
</file>

<file path=ppt/slides/_rels/slide412.xml.rels><?xml version="1.0" encoding="UTF-8" standalone="yes"?>
<Relationships xmlns="http://schemas.openxmlformats.org/package/2006/relationships"><Relationship Id="rId2" Type="http://schemas.openxmlformats.org/officeDocument/2006/relationships/image" Target="../media/image329.jpeg"/><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2" Type="http://schemas.openxmlformats.org/officeDocument/2006/relationships/image" Target="../media/image330.jpeg"/><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2" Type="http://schemas.openxmlformats.org/officeDocument/2006/relationships/image" Target="../media/image332.jpeg"/><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2" Type="http://schemas.openxmlformats.org/officeDocument/2006/relationships/image" Target="../media/image333.jpeg"/><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2" Type="http://schemas.openxmlformats.org/officeDocument/2006/relationships/image" Target="../media/image334.jpeg"/><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2" Type="http://schemas.openxmlformats.org/officeDocument/2006/relationships/image" Target="../media/image335.jpeg"/><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2" Type="http://schemas.openxmlformats.org/officeDocument/2006/relationships/image" Target="../media/image3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2" Type="http://schemas.openxmlformats.org/officeDocument/2006/relationships/image" Target="../media/image337.jpeg"/><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2" Type="http://schemas.openxmlformats.org/officeDocument/2006/relationships/image" Target="../media/image338.jpeg"/><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4.xml.rels><?xml version="1.0" encoding="UTF-8" standalone="yes"?>
<Relationships xmlns="http://schemas.openxmlformats.org/package/2006/relationships"><Relationship Id="rId2" Type="http://schemas.openxmlformats.org/officeDocument/2006/relationships/image" Target="../media/image339.jpg"/><Relationship Id="rId1" Type="http://schemas.openxmlformats.org/officeDocument/2006/relationships/slideLayout" Target="../slideLayouts/slideLayout1.xml"/></Relationships>
</file>

<file path=ppt/slides/_rels/slide425.xml.rels><?xml version="1.0" encoding="UTF-8" standalone="yes"?>
<Relationships xmlns="http://schemas.openxmlformats.org/package/2006/relationships"><Relationship Id="rId2" Type="http://schemas.openxmlformats.org/officeDocument/2006/relationships/image" Target="../media/image340.jpeg"/><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2" Type="http://schemas.openxmlformats.org/officeDocument/2006/relationships/image" Target="../media/image341.jpeg"/><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2" Type="http://schemas.openxmlformats.org/officeDocument/2006/relationships/image" Target="../media/image342.jpeg"/><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2" Type="http://schemas.openxmlformats.org/officeDocument/2006/relationships/image" Target="../media/image343.jpeg"/><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2" Type="http://schemas.openxmlformats.org/officeDocument/2006/relationships/image" Target="../media/image3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2" Type="http://schemas.openxmlformats.org/officeDocument/2006/relationships/image" Target="../media/image345.jpeg"/><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2" Type="http://schemas.openxmlformats.org/officeDocument/2006/relationships/image" Target="../media/image346.jpeg"/><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2" Type="http://schemas.openxmlformats.org/officeDocument/2006/relationships/image" Target="../media/image347.jpeg"/><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2" Type="http://schemas.openxmlformats.org/officeDocument/2006/relationships/image" Target="../media/image348.jpeg"/><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2" Type="http://schemas.openxmlformats.org/officeDocument/2006/relationships/image" Target="../media/image349.jpeg"/><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8.xml.rels><?xml version="1.0" encoding="UTF-8" standalone="yes"?>
<Relationships xmlns="http://schemas.openxmlformats.org/package/2006/relationships"><Relationship Id="rId2" Type="http://schemas.openxmlformats.org/officeDocument/2006/relationships/image" Target="../media/image350.jpg"/><Relationship Id="rId1" Type="http://schemas.openxmlformats.org/officeDocument/2006/relationships/slideLayout" Target="../slideLayouts/slideLayout1.xml"/></Relationships>
</file>

<file path=ppt/slides/_rels/slide439.xml.rels><?xml version="1.0" encoding="UTF-8" standalone="yes"?>
<Relationships xmlns="http://schemas.openxmlformats.org/package/2006/relationships"><Relationship Id="rId2" Type="http://schemas.openxmlformats.org/officeDocument/2006/relationships/image" Target="../media/image35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2" Type="http://schemas.openxmlformats.org/officeDocument/2006/relationships/image" Target="../media/image352.jpeg"/><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2" Type="http://schemas.openxmlformats.org/officeDocument/2006/relationships/image" Target="../media/image353.jpeg"/><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2" Type="http://schemas.openxmlformats.org/officeDocument/2006/relationships/image" Target="../media/image354.jpeg"/><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2" Type="http://schemas.openxmlformats.org/officeDocument/2006/relationships/image" Target="../media/image355.jpeg"/><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2" Type="http://schemas.openxmlformats.org/officeDocument/2006/relationships/image" Target="../media/image356.jpeg"/><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2" Type="http://schemas.openxmlformats.org/officeDocument/2006/relationships/image" Target="../media/image357.jpeg"/><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2" Type="http://schemas.openxmlformats.org/officeDocument/2006/relationships/image" Target="../media/image358.jpeg"/><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2" Type="http://schemas.openxmlformats.org/officeDocument/2006/relationships/image" Target="../media/image359.jpeg"/><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EFFBD5-F377-2821-CC17-B76F789BE44E}"/>
              </a:ext>
            </a:extLst>
          </p:cNvPr>
          <p:cNvPicPr>
            <a:picLocks noChangeAspect="1"/>
          </p:cNvPicPr>
          <p:nvPr/>
        </p:nvPicPr>
        <p:blipFill>
          <a:blip r:embed="rId2"/>
          <a:stretch>
            <a:fillRect/>
          </a:stretch>
        </p:blipFill>
        <p:spPr>
          <a:xfrm>
            <a:off x="3309886" y="298432"/>
            <a:ext cx="5572227" cy="6261135"/>
          </a:xfrm>
          <a:prstGeom prst="rect">
            <a:avLst/>
          </a:prstGeom>
        </p:spPr>
      </p:pic>
    </p:spTree>
    <p:extLst>
      <p:ext uri="{BB962C8B-B14F-4D97-AF65-F5344CB8AC3E}">
        <p14:creationId xmlns:p14="http://schemas.microsoft.com/office/powerpoint/2010/main" val="2659324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9" y="4972984"/>
            <a:ext cx="10515600" cy="1325563"/>
          </a:xfrm>
        </p:spPr>
        <p:txBody>
          <a:bodyPr>
            <a:normAutofit/>
          </a:bodyPr>
          <a:lstStyle/>
          <a:p>
            <a:pPr algn="ctr"/>
            <a:r>
              <a:rPr lang="en-US" sz="8800" b="1" dirty="0"/>
              <a:t>favorite</a:t>
            </a:r>
          </a:p>
        </p:txBody>
      </p:sp>
      <p:pic>
        <p:nvPicPr>
          <p:cNvPr id="4" name="Picture 3">
            <a:extLst>
              <a:ext uri="{FF2B5EF4-FFF2-40B4-BE49-F238E27FC236}">
                <a16:creationId xmlns:a16="http://schemas.microsoft.com/office/drawing/2014/main" id="{7796EECA-74D0-DCBC-DDCB-8D27CECFF92D}"/>
              </a:ext>
            </a:extLst>
          </p:cNvPr>
          <p:cNvPicPr>
            <a:picLocks noChangeAspect="1"/>
          </p:cNvPicPr>
          <p:nvPr/>
        </p:nvPicPr>
        <p:blipFill>
          <a:blip r:embed="rId2">
            <a:extLst>
              <a:ext uri="{28A0092B-C50C-407E-A947-70E740481C1C}">
                <a14:useLocalDpi xmlns:a14="http://schemas.microsoft.com/office/drawing/2010/main" val="0"/>
              </a:ext>
            </a:extLst>
          </a:blip>
          <a:srcRect b="14248"/>
          <a:stretch/>
        </p:blipFill>
        <p:spPr>
          <a:xfrm>
            <a:off x="3324726" y="1"/>
            <a:ext cx="5542546" cy="4656406"/>
          </a:xfrm>
          <a:prstGeom prst="rect">
            <a:avLst/>
          </a:prstGeom>
        </p:spPr>
      </p:pic>
    </p:spTree>
    <p:extLst>
      <p:ext uri="{BB962C8B-B14F-4D97-AF65-F5344CB8AC3E}">
        <p14:creationId xmlns:p14="http://schemas.microsoft.com/office/powerpoint/2010/main" val="37132217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math</a:t>
            </a:r>
          </a:p>
        </p:txBody>
      </p:sp>
      <p:pic>
        <p:nvPicPr>
          <p:cNvPr id="4" name="Picture 3" descr="A white paper with black writing on it&#10;&#10;Description automatically generated">
            <a:extLst>
              <a:ext uri="{FF2B5EF4-FFF2-40B4-BE49-F238E27FC236}">
                <a16:creationId xmlns:a16="http://schemas.microsoft.com/office/drawing/2014/main" id="{8C9296BC-8795-1A2B-F84E-884B06A8D6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711" r="17105" b="10649"/>
          <a:stretch/>
        </p:blipFill>
        <p:spPr bwMode="auto">
          <a:xfrm>
            <a:off x="4586285" y="362884"/>
            <a:ext cx="3019425" cy="43053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846975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science</a:t>
            </a:r>
          </a:p>
        </p:txBody>
      </p:sp>
      <p:pic>
        <p:nvPicPr>
          <p:cNvPr id="3" name="Picture 2" descr="A black and white illustration of a beaker and pipette&#10;&#10;Description automatically generated">
            <a:extLst>
              <a:ext uri="{FF2B5EF4-FFF2-40B4-BE49-F238E27FC236}">
                <a16:creationId xmlns:a16="http://schemas.microsoft.com/office/drawing/2014/main" id="{B7E65849-A6FC-4D31-5CA3-F03DCA39B6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35" r="20175"/>
          <a:stretch/>
        </p:blipFill>
        <p:spPr bwMode="auto">
          <a:xfrm>
            <a:off x="3767796" y="114665"/>
            <a:ext cx="4656407" cy="47180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797352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history</a:t>
            </a:r>
          </a:p>
        </p:txBody>
      </p:sp>
      <p:pic>
        <p:nvPicPr>
          <p:cNvPr id="4" name="Picture 3" descr="A drawing of a ship and a plane&#10;&#10;Description automatically generated">
            <a:extLst>
              <a:ext uri="{FF2B5EF4-FFF2-40B4-BE49-F238E27FC236}">
                <a16:creationId xmlns:a16="http://schemas.microsoft.com/office/drawing/2014/main" id="{4B5B2992-A8FA-68ED-3B1F-E26F93EECA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746" r="7237"/>
          <a:stretch/>
        </p:blipFill>
        <p:spPr bwMode="auto">
          <a:xfrm>
            <a:off x="2447779" y="126609"/>
            <a:ext cx="7021022" cy="472968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2091977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learn</a:t>
            </a:r>
          </a:p>
        </p:txBody>
      </p:sp>
      <p:pic>
        <p:nvPicPr>
          <p:cNvPr id="3" name="Picture 2" descr="A black and white illustration of a person raising her hand&#10;&#10;Description automatically generated">
            <a:extLst>
              <a:ext uri="{FF2B5EF4-FFF2-40B4-BE49-F238E27FC236}">
                <a16:creationId xmlns:a16="http://schemas.microsoft.com/office/drawing/2014/main" id="{F2D78F67-2C01-3F54-C856-8F5AF6D088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86" r="4825"/>
          <a:stretch/>
        </p:blipFill>
        <p:spPr bwMode="auto">
          <a:xfrm>
            <a:off x="3319976" y="334186"/>
            <a:ext cx="5250397" cy="44887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635015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preschool</a:t>
            </a:r>
          </a:p>
        </p:txBody>
      </p:sp>
      <p:pic>
        <p:nvPicPr>
          <p:cNvPr id="4" name="Picture 3" descr="A child playing with blocks&#10;&#10;Description automatically generated">
            <a:extLst>
              <a:ext uri="{FF2B5EF4-FFF2-40B4-BE49-F238E27FC236}">
                <a16:creationId xmlns:a16="http://schemas.microsoft.com/office/drawing/2014/main" id="{BE9F40E3-9D38-A6F1-FAAA-B7E433003E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649" t="12176" r="9868" b="9721"/>
          <a:stretch/>
        </p:blipFill>
        <p:spPr bwMode="auto">
          <a:xfrm>
            <a:off x="3220037" y="546875"/>
            <a:ext cx="5751926" cy="41213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58352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kindergarten</a:t>
            </a:r>
          </a:p>
        </p:txBody>
      </p:sp>
      <p:pic>
        <p:nvPicPr>
          <p:cNvPr id="3" name="Picture 2">
            <a:extLst>
              <a:ext uri="{FF2B5EF4-FFF2-40B4-BE49-F238E27FC236}">
                <a16:creationId xmlns:a16="http://schemas.microsoft.com/office/drawing/2014/main" id="{A0D077D3-D1F6-55EC-642C-BECDE0F06FC6}"/>
              </a:ext>
            </a:extLst>
          </p:cNvPr>
          <p:cNvPicPr>
            <a:picLocks noChangeAspect="1"/>
          </p:cNvPicPr>
          <p:nvPr/>
        </p:nvPicPr>
        <p:blipFill>
          <a:blip r:embed="rId2"/>
          <a:stretch>
            <a:fillRect/>
          </a:stretch>
        </p:blipFill>
        <p:spPr>
          <a:xfrm>
            <a:off x="3617188" y="136970"/>
            <a:ext cx="4760671" cy="4700026"/>
          </a:xfrm>
          <a:prstGeom prst="rect">
            <a:avLst/>
          </a:prstGeom>
        </p:spPr>
      </p:pic>
    </p:spTree>
    <p:extLst>
      <p:ext uri="{BB962C8B-B14F-4D97-AF65-F5344CB8AC3E}">
        <p14:creationId xmlns:p14="http://schemas.microsoft.com/office/powerpoint/2010/main" val="13836017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358596" y="1922453"/>
            <a:ext cx="10197554" cy="2394115"/>
          </a:xfrm>
        </p:spPr>
        <p:txBody>
          <a:bodyPr>
            <a:noAutofit/>
          </a:bodyPr>
          <a:lstStyle/>
          <a:p>
            <a:pPr algn="l"/>
            <a:r>
              <a:rPr lang="en-US" sz="5400" b="1" dirty="0"/>
              <a:t>A. He is in second grade.</a:t>
            </a:r>
            <a:br>
              <a:rPr lang="en-US" sz="5400" b="1" dirty="0"/>
            </a:br>
            <a:r>
              <a:rPr lang="en-US" sz="5400" b="1" dirty="0">
                <a:solidFill>
                  <a:srgbClr val="FF0000"/>
                </a:solidFill>
              </a:rPr>
              <a:t>B. What does he learn at school?</a:t>
            </a:r>
            <a:br>
              <a:rPr lang="en-US" sz="5400" b="1" dirty="0">
                <a:solidFill>
                  <a:srgbClr val="FF0000"/>
                </a:solidFill>
              </a:rPr>
            </a:br>
            <a:r>
              <a:rPr lang="en-US" sz="5400" b="1" dirty="0"/>
              <a:t>A. He learns </a:t>
            </a:r>
            <a:r>
              <a:rPr lang="en-US" sz="5400" b="1" u="sng" dirty="0"/>
              <a:t>math</a:t>
            </a:r>
            <a:r>
              <a:rPr lang="en-US" sz="5400" b="1" dirty="0"/>
              <a:t>.</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59195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26609" y="2133971"/>
            <a:ext cx="12192000" cy="2590057"/>
          </a:xfrm>
        </p:spPr>
        <p:txBody>
          <a:bodyPr>
            <a:noAutofit/>
          </a:bodyPr>
          <a:lstStyle/>
          <a:p>
            <a:pPr algn="l"/>
            <a:r>
              <a:rPr lang="en-US" sz="4400" b="1" dirty="0"/>
              <a:t>A. My son is eight years old. He is in second grade.</a:t>
            </a:r>
            <a:br>
              <a:rPr lang="en-US" sz="4400" b="1" dirty="0"/>
            </a:br>
            <a:r>
              <a:rPr lang="en-US" sz="4400" b="1" dirty="0">
                <a:solidFill>
                  <a:srgbClr val="FF0000"/>
                </a:solidFill>
              </a:rPr>
              <a:t>B. What does he learn at school?</a:t>
            </a:r>
            <a:br>
              <a:rPr lang="en-US" sz="4400" b="1" dirty="0">
                <a:solidFill>
                  <a:srgbClr val="FF0000"/>
                </a:solidFill>
              </a:rPr>
            </a:br>
            <a:r>
              <a:rPr lang="en-US" sz="4400" b="1" dirty="0"/>
              <a:t>A. He learns math, science, history, and English. This is his report card.</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Dialogue</a:t>
            </a:r>
          </a:p>
        </p:txBody>
      </p:sp>
    </p:spTree>
    <p:extLst>
      <p:ext uri="{BB962C8B-B14F-4D97-AF65-F5344CB8AC3E}">
        <p14:creationId xmlns:p14="http://schemas.microsoft.com/office/powerpoint/2010/main" val="14383795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000" b="1" dirty="0"/>
              <a:t>Lesson 9: My Child Will Be Absent on Friday.</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287769"/>
            <a:ext cx="7035394" cy="5287084"/>
          </a:xfrm>
          <a:prstGeom prst="rect">
            <a:avLst/>
          </a:prstGeom>
          <a:ln>
            <a:solidFill>
              <a:schemeClr val="tx1"/>
            </a:solidFill>
          </a:ln>
        </p:spPr>
      </p:pic>
    </p:spTree>
    <p:extLst>
      <p:ext uri="{BB962C8B-B14F-4D97-AF65-F5344CB8AC3E}">
        <p14:creationId xmlns:p14="http://schemas.microsoft.com/office/powerpoint/2010/main" val="32447826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come late</a:t>
            </a:r>
          </a:p>
        </p:txBody>
      </p:sp>
      <p:pic>
        <p:nvPicPr>
          <p:cNvPr id="3" name="Picture 2" descr="A cartoon of a child walking in a hallway&#10;&#10;Description automatically generated">
            <a:extLst>
              <a:ext uri="{FF2B5EF4-FFF2-40B4-BE49-F238E27FC236}">
                <a16:creationId xmlns:a16="http://schemas.microsoft.com/office/drawing/2014/main" id="{028426E6-4646-874B-7CDB-0A156FF42C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19" r="10526"/>
          <a:stretch/>
        </p:blipFill>
        <p:spPr bwMode="auto">
          <a:xfrm>
            <a:off x="4114480" y="613709"/>
            <a:ext cx="3963035" cy="40544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44780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very much</a:t>
            </a:r>
          </a:p>
        </p:txBody>
      </p:sp>
      <p:pic>
        <p:nvPicPr>
          <p:cNvPr id="4" name="Picture 3">
            <a:extLst>
              <a:ext uri="{FF2B5EF4-FFF2-40B4-BE49-F238E27FC236}">
                <a16:creationId xmlns:a16="http://schemas.microsoft.com/office/drawing/2014/main" id="{8D6A4FC3-EF16-0D17-2B56-1923F036590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09797" y="-267287"/>
            <a:ext cx="3367970" cy="5261317"/>
          </a:xfrm>
          <a:prstGeom prst="rect">
            <a:avLst/>
          </a:prstGeom>
        </p:spPr>
      </p:pic>
    </p:spTree>
    <p:extLst>
      <p:ext uri="{BB962C8B-B14F-4D97-AF65-F5344CB8AC3E}">
        <p14:creationId xmlns:p14="http://schemas.microsoft.com/office/powerpoint/2010/main" val="20131385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leave early</a:t>
            </a:r>
          </a:p>
        </p:txBody>
      </p:sp>
      <p:pic>
        <p:nvPicPr>
          <p:cNvPr id="3" name="Picture 2" descr="A cartoon of a child walking into a school&#10;&#10;Description automatically generated">
            <a:extLst>
              <a:ext uri="{FF2B5EF4-FFF2-40B4-BE49-F238E27FC236}">
                <a16:creationId xmlns:a16="http://schemas.microsoft.com/office/drawing/2014/main" id="{7FE123C8-D25B-9775-4BCA-96384ADAAC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60" r="8552"/>
          <a:stretch/>
        </p:blipFill>
        <p:spPr bwMode="auto">
          <a:xfrm>
            <a:off x="4110035" y="594767"/>
            <a:ext cx="3971925" cy="39376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543445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be absent</a:t>
            </a:r>
          </a:p>
        </p:txBody>
      </p:sp>
      <p:pic>
        <p:nvPicPr>
          <p:cNvPr id="3" name="Picture 2">
            <a:extLst>
              <a:ext uri="{FF2B5EF4-FFF2-40B4-BE49-F238E27FC236}">
                <a16:creationId xmlns:a16="http://schemas.microsoft.com/office/drawing/2014/main" id="{7FAE8C96-A4BE-F092-A7F1-5985BA5610FC}"/>
              </a:ext>
            </a:extLst>
          </p:cNvPr>
          <p:cNvPicPr>
            <a:picLocks noChangeAspect="1"/>
          </p:cNvPicPr>
          <p:nvPr/>
        </p:nvPicPr>
        <p:blipFill>
          <a:blip r:embed="rId2"/>
          <a:stretch>
            <a:fillRect/>
          </a:stretch>
        </p:blipFill>
        <p:spPr>
          <a:xfrm>
            <a:off x="3362178" y="369055"/>
            <a:ext cx="5208734" cy="4397603"/>
          </a:xfrm>
          <a:prstGeom prst="rect">
            <a:avLst/>
          </a:prstGeom>
        </p:spPr>
      </p:pic>
    </p:spTree>
    <p:extLst>
      <p:ext uri="{BB962C8B-B14F-4D97-AF65-F5344CB8AC3E}">
        <p14:creationId xmlns:p14="http://schemas.microsoft.com/office/powerpoint/2010/main" val="11981172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note</a:t>
            </a:r>
          </a:p>
        </p:txBody>
      </p:sp>
      <p:pic>
        <p:nvPicPr>
          <p:cNvPr id="3" name="Picture 2">
            <a:extLst>
              <a:ext uri="{FF2B5EF4-FFF2-40B4-BE49-F238E27FC236}">
                <a16:creationId xmlns:a16="http://schemas.microsoft.com/office/drawing/2014/main" id="{6A6241F9-026B-D4E2-2655-409DF5B70762}"/>
              </a:ext>
            </a:extLst>
          </p:cNvPr>
          <p:cNvPicPr>
            <a:picLocks noChangeAspect="1"/>
          </p:cNvPicPr>
          <p:nvPr/>
        </p:nvPicPr>
        <p:blipFill>
          <a:blip r:embed="rId2"/>
          <a:stretch>
            <a:fillRect/>
          </a:stretch>
        </p:blipFill>
        <p:spPr>
          <a:xfrm>
            <a:off x="3756075" y="256326"/>
            <a:ext cx="4364200" cy="4411858"/>
          </a:xfrm>
          <a:prstGeom prst="rect">
            <a:avLst/>
          </a:prstGeom>
        </p:spPr>
      </p:pic>
    </p:spTree>
    <p:extLst>
      <p:ext uri="{BB962C8B-B14F-4D97-AF65-F5344CB8AC3E}">
        <p14:creationId xmlns:p14="http://schemas.microsoft.com/office/powerpoint/2010/main" val="20570158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dear</a:t>
            </a:r>
          </a:p>
        </p:txBody>
      </p:sp>
      <p:pic>
        <p:nvPicPr>
          <p:cNvPr id="3" name="Picture 2">
            <a:extLst>
              <a:ext uri="{FF2B5EF4-FFF2-40B4-BE49-F238E27FC236}">
                <a16:creationId xmlns:a16="http://schemas.microsoft.com/office/drawing/2014/main" id="{D2C9841D-2849-1854-910D-378076B1635C}"/>
              </a:ext>
            </a:extLst>
          </p:cNvPr>
          <p:cNvPicPr>
            <a:picLocks noChangeAspect="1"/>
          </p:cNvPicPr>
          <p:nvPr/>
        </p:nvPicPr>
        <p:blipFill>
          <a:blip r:embed="rId2"/>
          <a:stretch>
            <a:fillRect/>
          </a:stretch>
        </p:blipFill>
        <p:spPr>
          <a:xfrm>
            <a:off x="4184736" y="315263"/>
            <a:ext cx="3822523" cy="4352921"/>
          </a:xfrm>
          <a:prstGeom prst="rect">
            <a:avLst/>
          </a:prstGeom>
        </p:spPr>
      </p:pic>
    </p:spTree>
    <p:extLst>
      <p:ext uri="{BB962C8B-B14F-4D97-AF65-F5344CB8AC3E}">
        <p14:creationId xmlns:p14="http://schemas.microsoft.com/office/powerpoint/2010/main" val="21691764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go to an appointment</a:t>
            </a:r>
          </a:p>
        </p:txBody>
      </p:sp>
      <p:pic>
        <p:nvPicPr>
          <p:cNvPr id="3" name="Picture 2">
            <a:extLst>
              <a:ext uri="{FF2B5EF4-FFF2-40B4-BE49-F238E27FC236}">
                <a16:creationId xmlns:a16="http://schemas.microsoft.com/office/drawing/2014/main" id="{5E0E7CDA-B6DF-115E-1319-047C995AC38B}"/>
              </a:ext>
            </a:extLst>
          </p:cNvPr>
          <p:cNvPicPr>
            <a:picLocks noChangeAspect="1"/>
          </p:cNvPicPr>
          <p:nvPr/>
        </p:nvPicPr>
        <p:blipFill>
          <a:blip r:embed="rId2"/>
          <a:stretch>
            <a:fillRect/>
          </a:stretch>
        </p:blipFill>
        <p:spPr>
          <a:xfrm>
            <a:off x="2977690" y="557780"/>
            <a:ext cx="6236620" cy="3853373"/>
          </a:xfrm>
          <a:prstGeom prst="rect">
            <a:avLst/>
          </a:prstGeom>
        </p:spPr>
      </p:pic>
    </p:spTree>
    <p:extLst>
      <p:ext uri="{BB962C8B-B14F-4D97-AF65-F5344CB8AC3E}">
        <p14:creationId xmlns:p14="http://schemas.microsoft.com/office/powerpoint/2010/main" val="253551506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go to the dentist</a:t>
            </a:r>
          </a:p>
        </p:txBody>
      </p:sp>
      <p:pic>
        <p:nvPicPr>
          <p:cNvPr id="3" name="Picture 2">
            <a:extLst>
              <a:ext uri="{FF2B5EF4-FFF2-40B4-BE49-F238E27FC236}">
                <a16:creationId xmlns:a16="http://schemas.microsoft.com/office/drawing/2014/main" id="{13E6344B-9454-B2A6-FF34-2111B498DFA9}"/>
              </a:ext>
            </a:extLst>
          </p:cNvPr>
          <p:cNvPicPr>
            <a:picLocks noChangeAspect="1"/>
          </p:cNvPicPr>
          <p:nvPr/>
        </p:nvPicPr>
        <p:blipFill>
          <a:blip r:embed="rId2"/>
          <a:stretch>
            <a:fillRect/>
          </a:stretch>
        </p:blipFill>
        <p:spPr>
          <a:xfrm>
            <a:off x="3798277" y="430417"/>
            <a:ext cx="4141921" cy="4237767"/>
          </a:xfrm>
          <a:prstGeom prst="rect">
            <a:avLst/>
          </a:prstGeom>
        </p:spPr>
      </p:pic>
    </p:spTree>
    <p:extLst>
      <p:ext uri="{BB962C8B-B14F-4D97-AF65-F5344CB8AC3E}">
        <p14:creationId xmlns:p14="http://schemas.microsoft.com/office/powerpoint/2010/main" val="325350986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will</a:t>
            </a:r>
          </a:p>
        </p:txBody>
      </p:sp>
      <p:pic>
        <p:nvPicPr>
          <p:cNvPr id="3" name="Picture 2">
            <a:extLst>
              <a:ext uri="{FF2B5EF4-FFF2-40B4-BE49-F238E27FC236}">
                <a16:creationId xmlns:a16="http://schemas.microsoft.com/office/drawing/2014/main" id="{70592CFA-C894-61AF-2848-7DC823C4899D}"/>
              </a:ext>
            </a:extLst>
          </p:cNvPr>
          <p:cNvPicPr>
            <a:picLocks noChangeAspect="1"/>
          </p:cNvPicPr>
          <p:nvPr/>
        </p:nvPicPr>
        <p:blipFill>
          <a:blip r:embed="rId2"/>
          <a:stretch>
            <a:fillRect/>
          </a:stretch>
        </p:blipFill>
        <p:spPr>
          <a:xfrm>
            <a:off x="3108960" y="294713"/>
            <a:ext cx="5238516" cy="4274754"/>
          </a:xfrm>
          <a:prstGeom prst="rect">
            <a:avLst/>
          </a:prstGeom>
        </p:spPr>
      </p:pic>
    </p:spTree>
    <p:extLst>
      <p:ext uri="{BB962C8B-B14F-4D97-AF65-F5344CB8AC3E}">
        <p14:creationId xmlns:p14="http://schemas.microsoft.com/office/powerpoint/2010/main" val="298180352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write</a:t>
            </a:r>
          </a:p>
        </p:txBody>
      </p:sp>
      <p:pic>
        <p:nvPicPr>
          <p:cNvPr id="4" name="Picture 3" descr="A hand writing on a piece of paper&#10;&#10;Description automatically generated">
            <a:extLst>
              <a:ext uri="{FF2B5EF4-FFF2-40B4-BE49-F238E27FC236}">
                <a16:creationId xmlns:a16="http://schemas.microsoft.com/office/drawing/2014/main" id="{7A4D0C3F-3D13-95B0-277E-F31A56FF9F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105" r="8992"/>
          <a:stretch/>
        </p:blipFill>
        <p:spPr bwMode="auto">
          <a:xfrm>
            <a:off x="4016620" y="207103"/>
            <a:ext cx="4158760" cy="446108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96356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26609" y="2575130"/>
            <a:ext cx="12192000" cy="1201303"/>
          </a:xfrm>
        </p:spPr>
        <p:txBody>
          <a:bodyPr>
            <a:noAutofit/>
          </a:bodyPr>
          <a:lstStyle/>
          <a:p>
            <a:pPr algn="l"/>
            <a:r>
              <a:rPr lang="en-US" sz="3900" b="1" dirty="0"/>
              <a:t>A. Emily will </a:t>
            </a:r>
            <a:r>
              <a:rPr lang="en-US" sz="3900" b="1" u="sng" dirty="0"/>
              <a:t>be absent</a:t>
            </a:r>
            <a:r>
              <a:rPr lang="en-US" sz="3900" b="1" dirty="0"/>
              <a:t> on Friday. She’ll </a:t>
            </a:r>
            <a:r>
              <a:rPr lang="en-US" sz="3900" b="1" u="sng" dirty="0"/>
              <a:t>go to the dentist</a:t>
            </a:r>
            <a:r>
              <a:rPr lang="en-US" sz="3900" b="1" dirty="0"/>
              <a:t>.</a:t>
            </a:r>
            <a:br>
              <a:rPr lang="en-US" sz="3900" b="1" dirty="0"/>
            </a:br>
            <a:r>
              <a:rPr lang="en-US" sz="3900" b="1" dirty="0">
                <a:solidFill>
                  <a:srgbClr val="FF0000"/>
                </a:solidFill>
              </a:rPr>
              <a:t>B. Ok, I’ll tell her teacher.</a:t>
            </a:r>
            <a:endParaRPr lang="en-US" sz="39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287281304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1715926"/>
            <a:ext cx="12192000" cy="3426148"/>
          </a:xfrm>
        </p:spPr>
        <p:txBody>
          <a:bodyPr>
            <a:noAutofit/>
          </a:bodyPr>
          <a:lstStyle/>
          <a:p>
            <a:pPr algn="l"/>
            <a:r>
              <a:rPr lang="en-US" sz="4700" b="1" dirty="0"/>
              <a:t>A. Hello, this is Marie Lopes. I am Emily’s mom.</a:t>
            </a:r>
            <a:br>
              <a:rPr lang="en-US" sz="4700" b="1" dirty="0"/>
            </a:br>
            <a:r>
              <a:rPr lang="en-US" sz="4700" b="1" dirty="0">
                <a:solidFill>
                  <a:srgbClr val="FF0000"/>
                </a:solidFill>
              </a:rPr>
              <a:t>B. Hello, Mrs. Lopes.</a:t>
            </a:r>
            <a:br>
              <a:rPr lang="en-US" sz="4700" b="1" dirty="0">
                <a:solidFill>
                  <a:srgbClr val="FF0000"/>
                </a:solidFill>
              </a:rPr>
            </a:br>
            <a:r>
              <a:rPr lang="en-US" sz="4700" b="1" dirty="0"/>
              <a:t>A. Emily will be absent from school on Friday. She’ll go to the dentist because her tooth hurts.</a:t>
            </a:r>
            <a:br>
              <a:rPr lang="en-US" sz="4700" b="1" dirty="0">
                <a:solidFill>
                  <a:srgbClr val="FF0000"/>
                </a:solidFill>
              </a:rPr>
            </a:br>
            <a:r>
              <a:rPr lang="en-US" sz="4700" b="1" dirty="0">
                <a:solidFill>
                  <a:srgbClr val="FF0000"/>
                </a:solidFill>
              </a:rPr>
              <a:t>B. Ok, I’ll tell her teacher. Thank you!</a:t>
            </a:r>
            <a:endParaRPr lang="en-US" sz="47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1</a:t>
            </a:r>
          </a:p>
        </p:txBody>
      </p:sp>
    </p:spTree>
    <p:extLst>
      <p:ext uri="{BB962C8B-B14F-4D97-AF65-F5344CB8AC3E}">
        <p14:creationId xmlns:p14="http://schemas.microsoft.com/office/powerpoint/2010/main" val="1792806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342900" y="2547204"/>
            <a:ext cx="11506199" cy="1763591"/>
          </a:xfrm>
        </p:spPr>
        <p:txBody>
          <a:bodyPr>
            <a:noAutofit/>
          </a:bodyPr>
          <a:lstStyle/>
          <a:p>
            <a:pPr algn="l"/>
            <a:r>
              <a:rPr lang="en-US" sz="4800" b="1" dirty="0"/>
              <a:t>A. Please tell us about yourself.</a:t>
            </a:r>
            <a:br>
              <a:rPr lang="en-US" sz="4800" b="1" dirty="0"/>
            </a:br>
            <a:r>
              <a:rPr lang="en-US" sz="4800" b="1" dirty="0">
                <a:solidFill>
                  <a:srgbClr val="FF0000"/>
                </a:solidFill>
              </a:rPr>
              <a:t>B. I’m </a:t>
            </a:r>
            <a:r>
              <a:rPr lang="en-US" sz="4800" b="1" u="sng" dirty="0">
                <a:solidFill>
                  <a:srgbClr val="FF0000"/>
                </a:solidFill>
              </a:rPr>
              <a:t>married</a:t>
            </a:r>
            <a:r>
              <a:rPr lang="en-US" sz="4800" b="1" dirty="0">
                <a:solidFill>
                  <a:srgbClr val="FF0000"/>
                </a:solidFill>
              </a:rPr>
              <a:t>, and my favorite food is pizza.</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421537999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1421298"/>
            <a:ext cx="12192000" cy="4015403"/>
          </a:xfrm>
        </p:spPr>
        <p:txBody>
          <a:bodyPr>
            <a:noAutofit/>
          </a:bodyPr>
          <a:lstStyle/>
          <a:p>
            <a:pPr algn="l"/>
            <a:r>
              <a:rPr lang="en-US" sz="4700" b="1" dirty="0"/>
              <a:t>A. Hey, Dad, what are you doing?</a:t>
            </a:r>
            <a:br>
              <a:rPr lang="en-US" sz="4700" b="1" dirty="0"/>
            </a:br>
            <a:r>
              <a:rPr lang="en-US" sz="4700" b="1" dirty="0">
                <a:solidFill>
                  <a:srgbClr val="FF0000"/>
                </a:solidFill>
              </a:rPr>
              <a:t>B. I’m writing a note to your teacher.</a:t>
            </a:r>
            <a:br>
              <a:rPr lang="en-US" sz="4700" b="1" dirty="0">
                <a:solidFill>
                  <a:srgbClr val="FF0000"/>
                </a:solidFill>
              </a:rPr>
            </a:br>
            <a:r>
              <a:rPr lang="en-US" sz="4700" b="1" dirty="0"/>
              <a:t>A. What does the note say?</a:t>
            </a:r>
            <a:br>
              <a:rPr lang="en-US" sz="4700" b="1" dirty="0"/>
            </a:br>
            <a:r>
              <a:rPr lang="en-US" sz="4700" b="1" dirty="0">
                <a:solidFill>
                  <a:srgbClr val="FF0000"/>
                </a:solidFill>
              </a:rPr>
              <a:t>B. “Dear Mr. Smith. My son Gus will come late to school on Tuesday, March 3. He will go to a doctor’s appointment. Thanks, Bima Wati.”</a:t>
            </a:r>
            <a:endParaRPr lang="en-US" sz="47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2</a:t>
            </a:r>
          </a:p>
        </p:txBody>
      </p:sp>
    </p:spTree>
    <p:extLst>
      <p:ext uri="{BB962C8B-B14F-4D97-AF65-F5344CB8AC3E}">
        <p14:creationId xmlns:p14="http://schemas.microsoft.com/office/powerpoint/2010/main" val="96119236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400" b="1" dirty="0"/>
              <a:t>Lesson 10: I Want to Send a Package.</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294326"/>
            <a:ext cx="7035394" cy="5273970"/>
          </a:xfrm>
          <a:prstGeom prst="rect">
            <a:avLst/>
          </a:prstGeom>
          <a:ln>
            <a:solidFill>
              <a:schemeClr val="tx1"/>
            </a:solidFill>
          </a:ln>
        </p:spPr>
      </p:pic>
    </p:spTree>
    <p:extLst>
      <p:ext uri="{BB962C8B-B14F-4D97-AF65-F5344CB8AC3E}">
        <p14:creationId xmlns:p14="http://schemas.microsoft.com/office/powerpoint/2010/main" val="29878246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want</a:t>
            </a:r>
          </a:p>
        </p:txBody>
      </p:sp>
      <p:pic>
        <p:nvPicPr>
          <p:cNvPr id="4" name="Picture 3" descr="A cartoon of a child reaching for a lollipop&#10;&#10;Description automatically generated">
            <a:extLst>
              <a:ext uri="{FF2B5EF4-FFF2-40B4-BE49-F238E27FC236}">
                <a16:creationId xmlns:a16="http://schemas.microsoft.com/office/drawing/2014/main" id="{7712DA0F-DB9E-CD09-0DBD-74FF94B798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70" r="9210"/>
          <a:stretch/>
        </p:blipFill>
        <p:spPr bwMode="auto">
          <a:xfrm>
            <a:off x="3525843" y="253218"/>
            <a:ext cx="4579930" cy="441496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495802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send</a:t>
            </a:r>
          </a:p>
        </p:txBody>
      </p:sp>
      <p:pic>
        <p:nvPicPr>
          <p:cNvPr id="3" name="Picture 2" descr="A person putting a letter in a mailbox&#10;&#10;Description automatically generated">
            <a:extLst>
              <a:ext uri="{FF2B5EF4-FFF2-40B4-BE49-F238E27FC236}">
                <a16:creationId xmlns:a16="http://schemas.microsoft.com/office/drawing/2014/main" id="{4F6AC0C7-A8F2-BC7F-AEF7-F7B5F2CA74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684" r="17544"/>
          <a:stretch/>
        </p:blipFill>
        <p:spPr bwMode="auto">
          <a:xfrm>
            <a:off x="4080353" y="295422"/>
            <a:ext cx="3854287" cy="437276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13281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cost</a:t>
            </a:r>
          </a:p>
        </p:txBody>
      </p:sp>
      <p:pic>
        <p:nvPicPr>
          <p:cNvPr id="3" name="Picture 2" descr="A drawing of a cup with a price tag&#10;&#10;Description automatically generated">
            <a:extLst>
              <a:ext uri="{FF2B5EF4-FFF2-40B4-BE49-F238E27FC236}">
                <a16:creationId xmlns:a16="http://schemas.microsoft.com/office/drawing/2014/main" id="{0843FEF8-27C7-F55C-7676-3277C2665D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351" t="16276" r="11623" b="11675"/>
          <a:stretch/>
        </p:blipFill>
        <p:spPr bwMode="auto">
          <a:xfrm>
            <a:off x="3687291" y="337625"/>
            <a:ext cx="4330559" cy="433055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219772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letter</a:t>
            </a:r>
          </a:p>
        </p:txBody>
      </p:sp>
      <p:pic>
        <p:nvPicPr>
          <p:cNvPr id="4" name="Picture 3" descr="A close-up of a couple of envelopes&#10;&#10;Description automatically generated">
            <a:extLst>
              <a:ext uri="{FF2B5EF4-FFF2-40B4-BE49-F238E27FC236}">
                <a16:creationId xmlns:a16="http://schemas.microsoft.com/office/drawing/2014/main" id="{A090F5C7-BB03-7FCF-84CC-FF73A37869B2}"/>
              </a:ext>
            </a:extLst>
          </p:cNvPr>
          <p:cNvPicPr>
            <a:picLocks noChangeAspect="1"/>
          </p:cNvPicPr>
          <p:nvPr/>
        </p:nvPicPr>
        <p:blipFill rotWithShape="1">
          <a:blip r:embed="rId2" cstate="print">
            <a:clrChange>
              <a:clrFrom>
                <a:srgbClr val="FDFBF9"/>
              </a:clrFrom>
              <a:clrTo>
                <a:srgbClr val="FDFBF9">
                  <a:alpha val="0"/>
                </a:srgbClr>
              </a:clrTo>
            </a:clrChange>
            <a:extLst>
              <a:ext uri="{28A0092B-C50C-407E-A947-70E740481C1C}">
                <a14:useLocalDpi xmlns:a14="http://schemas.microsoft.com/office/drawing/2010/main" val="0"/>
              </a:ext>
            </a:extLst>
          </a:blip>
          <a:srcRect l="12500" r="14693"/>
          <a:stretch/>
        </p:blipFill>
        <p:spPr bwMode="auto">
          <a:xfrm>
            <a:off x="3980060" y="379827"/>
            <a:ext cx="4231875" cy="445716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8821981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package</a:t>
            </a:r>
          </a:p>
        </p:txBody>
      </p:sp>
      <p:pic>
        <p:nvPicPr>
          <p:cNvPr id="3" name="Picture 2" descr="A cartoon of a box&#10;&#10;Description automatically generated">
            <a:extLst>
              <a:ext uri="{FF2B5EF4-FFF2-40B4-BE49-F238E27FC236}">
                <a16:creationId xmlns:a16="http://schemas.microsoft.com/office/drawing/2014/main" id="{F0185D65-A232-3609-0431-B7E3C0D70D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67" r="12472"/>
          <a:stretch/>
        </p:blipFill>
        <p:spPr bwMode="auto">
          <a:xfrm>
            <a:off x="3542432" y="229499"/>
            <a:ext cx="5107132" cy="459343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288658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stamp</a:t>
            </a:r>
          </a:p>
        </p:txBody>
      </p:sp>
      <p:pic>
        <p:nvPicPr>
          <p:cNvPr id="4" name="Picture 3" descr="A stamp with a flag&#10;&#10;Description automatically generated">
            <a:extLst>
              <a:ext uri="{FF2B5EF4-FFF2-40B4-BE49-F238E27FC236}">
                <a16:creationId xmlns:a16="http://schemas.microsoft.com/office/drawing/2014/main" id="{20450F5B-A5E8-F6AB-F666-5A55A4568A8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193" t="6250" r="25219" b="17435"/>
          <a:stretch/>
        </p:blipFill>
        <p:spPr bwMode="auto">
          <a:xfrm>
            <a:off x="4020807" y="481025"/>
            <a:ext cx="3916861" cy="418715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5106137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envelope</a:t>
            </a:r>
          </a:p>
        </p:txBody>
      </p:sp>
      <p:pic>
        <p:nvPicPr>
          <p:cNvPr id="3" name="Picture 2">
            <a:extLst>
              <a:ext uri="{FF2B5EF4-FFF2-40B4-BE49-F238E27FC236}">
                <a16:creationId xmlns:a16="http://schemas.microsoft.com/office/drawing/2014/main" id="{07BC664A-58E8-37DB-CDDE-7B19FB10F8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570" r="12280"/>
          <a:stretch/>
        </p:blipFill>
        <p:spPr bwMode="auto">
          <a:xfrm>
            <a:off x="3263703" y="-134969"/>
            <a:ext cx="5359791" cy="49528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2638677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post office</a:t>
            </a:r>
          </a:p>
        </p:txBody>
      </p:sp>
      <p:pic>
        <p:nvPicPr>
          <p:cNvPr id="4" name="Picture 3" descr="A black and white illustration of a post office&#10;&#10;Description automatically generated">
            <a:extLst>
              <a:ext uri="{FF2B5EF4-FFF2-40B4-BE49-F238E27FC236}">
                <a16:creationId xmlns:a16="http://schemas.microsoft.com/office/drawing/2014/main" id="{D2E738FE-633D-C9FD-6B77-B8E544C0B4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649" r="6798"/>
          <a:stretch/>
        </p:blipFill>
        <p:spPr bwMode="auto">
          <a:xfrm>
            <a:off x="2919839" y="-231808"/>
            <a:ext cx="6352318" cy="506880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5594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1106411"/>
            <a:ext cx="12192000" cy="4645178"/>
          </a:xfrm>
        </p:spPr>
        <p:txBody>
          <a:bodyPr>
            <a:noAutofit/>
          </a:bodyPr>
          <a:lstStyle/>
          <a:p>
            <a:pPr algn="l"/>
            <a:r>
              <a:rPr lang="en-US" sz="5400" b="1" dirty="0"/>
              <a:t>A. Good morning, Paulo.</a:t>
            </a:r>
            <a:br>
              <a:rPr lang="en-US" sz="5400" b="1" dirty="0"/>
            </a:br>
            <a:r>
              <a:rPr lang="en-US" sz="5400" b="1" dirty="0">
                <a:solidFill>
                  <a:srgbClr val="FF0000"/>
                </a:solidFill>
              </a:rPr>
              <a:t>B. Good morning.</a:t>
            </a:r>
            <a:br>
              <a:rPr lang="en-US" sz="5400" b="1" dirty="0"/>
            </a:br>
            <a:r>
              <a:rPr lang="en-US" sz="5400" b="1" dirty="0"/>
              <a:t>A. Please tell us about yourself.</a:t>
            </a:r>
            <a:br>
              <a:rPr lang="en-US" sz="5400" b="1" dirty="0"/>
            </a:br>
            <a:r>
              <a:rPr lang="en-US" sz="5400" b="1" dirty="0">
                <a:solidFill>
                  <a:srgbClr val="FF0000"/>
                </a:solidFill>
              </a:rPr>
              <a:t>B. My name is Paulo. I’m from Brazil. I’m married, and my favorite food is pizza.</a:t>
            </a:r>
            <a:br>
              <a:rPr lang="en-US" sz="5400" b="1" dirty="0">
                <a:solidFill>
                  <a:srgbClr val="FF0000"/>
                </a:solidFill>
              </a:rPr>
            </a:br>
            <a:r>
              <a:rPr lang="en-US" sz="5400" b="1" dirty="0"/>
              <a:t>A. Thank you very much!</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Dialogue</a:t>
            </a:r>
          </a:p>
        </p:txBody>
      </p:sp>
    </p:spTree>
    <p:extLst>
      <p:ext uri="{BB962C8B-B14F-4D97-AF65-F5344CB8AC3E}">
        <p14:creationId xmlns:p14="http://schemas.microsoft.com/office/powerpoint/2010/main" val="397457806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I don’t understand</a:t>
            </a:r>
          </a:p>
        </p:txBody>
      </p:sp>
      <p:pic>
        <p:nvPicPr>
          <p:cNvPr id="3" name="Picture 2" descr="A cartoon of a person with her arms spread out&#10;&#10;Description automatically generated">
            <a:extLst>
              <a:ext uri="{FF2B5EF4-FFF2-40B4-BE49-F238E27FC236}">
                <a16:creationId xmlns:a16="http://schemas.microsoft.com/office/drawing/2014/main" id="{A7F76B35-DE0F-CDA3-7C10-4B588C3825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079" r="19517"/>
          <a:stretch/>
        </p:blipFill>
        <p:spPr bwMode="auto">
          <a:xfrm>
            <a:off x="3798277" y="104996"/>
            <a:ext cx="4273523" cy="46395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147473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40677" y="1936688"/>
            <a:ext cx="12192000" cy="2984623"/>
          </a:xfrm>
        </p:spPr>
        <p:txBody>
          <a:bodyPr>
            <a:noAutofit/>
          </a:bodyPr>
          <a:lstStyle/>
          <a:p>
            <a:pPr algn="l"/>
            <a:r>
              <a:rPr lang="en-US" sz="4000" b="1" dirty="0"/>
              <a:t>A. I want to send this </a:t>
            </a:r>
            <a:r>
              <a:rPr lang="en-US" sz="4000" b="1" u="sng" dirty="0"/>
              <a:t>package</a:t>
            </a:r>
            <a:r>
              <a:rPr lang="en-US" sz="4000" b="1" dirty="0"/>
              <a:t>. How much does it cost?</a:t>
            </a:r>
            <a:br>
              <a:rPr lang="en-US" sz="4000" b="1" dirty="0"/>
            </a:br>
            <a:r>
              <a:rPr lang="en-US" sz="4000" b="1" dirty="0">
                <a:solidFill>
                  <a:srgbClr val="FF0000"/>
                </a:solidFill>
              </a:rPr>
              <a:t>B. It costs $8.25.</a:t>
            </a:r>
            <a:br>
              <a:rPr lang="en-US" sz="4000" b="1" dirty="0">
                <a:solidFill>
                  <a:srgbClr val="FF0000"/>
                </a:solidFill>
              </a:rPr>
            </a:br>
            <a:br>
              <a:rPr lang="en-US" sz="4000" b="1" dirty="0">
                <a:solidFill>
                  <a:srgbClr val="FF0000"/>
                </a:solidFill>
              </a:rPr>
            </a:br>
            <a:endParaRPr lang="en-US" sz="40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Sentences Using Vocabulary 1</a:t>
            </a:r>
          </a:p>
        </p:txBody>
      </p:sp>
    </p:spTree>
    <p:extLst>
      <p:ext uri="{BB962C8B-B14F-4D97-AF65-F5344CB8AC3E}">
        <p14:creationId xmlns:p14="http://schemas.microsoft.com/office/powerpoint/2010/main" val="363935702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1C011-74E2-1582-41CE-211F3FE594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A5A4B6-A488-0650-F217-3A5A419E9957}"/>
              </a:ext>
            </a:extLst>
          </p:cNvPr>
          <p:cNvSpPr>
            <a:spLocks noGrp="1"/>
          </p:cNvSpPr>
          <p:nvPr>
            <p:ph type="ctrTitle"/>
          </p:nvPr>
        </p:nvSpPr>
        <p:spPr>
          <a:xfrm>
            <a:off x="2419643" y="1556860"/>
            <a:ext cx="12192000" cy="2984623"/>
          </a:xfrm>
        </p:spPr>
        <p:txBody>
          <a:bodyPr>
            <a:noAutofit/>
          </a:bodyPr>
          <a:lstStyle/>
          <a:p>
            <a:pPr algn="l"/>
            <a:br>
              <a:rPr lang="en-US" sz="4000" b="1" dirty="0">
                <a:solidFill>
                  <a:srgbClr val="FF0000"/>
                </a:solidFill>
              </a:rPr>
            </a:br>
            <a:r>
              <a:rPr lang="en-US" sz="4000" b="1" dirty="0"/>
              <a:t>A. Would you like any </a:t>
            </a:r>
            <a:r>
              <a:rPr lang="en-US" sz="4000" b="1" u="sng" dirty="0"/>
              <a:t>stamps</a:t>
            </a:r>
            <a:r>
              <a:rPr lang="en-US" sz="4000" b="1" dirty="0"/>
              <a:t>?</a:t>
            </a:r>
            <a:br>
              <a:rPr lang="en-US" sz="4000" b="1" dirty="0">
                <a:solidFill>
                  <a:srgbClr val="FF0000"/>
                </a:solidFill>
              </a:rPr>
            </a:br>
            <a:r>
              <a:rPr lang="en-US" sz="4000" b="1" dirty="0">
                <a:solidFill>
                  <a:srgbClr val="FF0000"/>
                </a:solidFill>
              </a:rPr>
              <a:t>B. I’m sorry, I don’t understand.</a:t>
            </a:r>
            <a:endParaRPr lang="en-US" sz="4000" b="1" dirty="0"/>
          </a:p>
        </p:txBody>
      </p:sp>
      <p:sp>
        <p:nvSpPr>
          <p:cNvPr id="3" name="TextBox 2">
            <a:extLst>
              <a:ext uri="{FF2B5EF4-FFF2-40B4-BE49-F238E27FC236}">
                <a16:creationId xmlns:a16="http://schemas.microsoft.com/office/drawing/2014/main" id="{B8B55C07-D38D-BC7E-C8F7-37C57DF0CB52}"/>
              </a:ext>
            </a:extLst>
          </p:cNvPr>
          <p:cNvSpPr txBox="1"/>
          <p:nvPr/>
        </p:nvSpPr>
        <p:spPr>
          <a:xfrm>
            <a:off x="0" y="6273225"/>
            <a:ext cx="6598050" cy="584775"/>
          </a:xfrm>
          <a:prstGeom prst="rect">
            <a:avLst/>
          </a:prstGeom>
          <a:noFill/>
        </p:spPr>
        <p:txBody>
          <a:bodyPr wrap="square" rtlCol="0">
            <a:spAutoFit/>
          </a:bodyPr>
          <a:lstStyle/>
          <a:p>
            <a:r>
              <a:rPr lang="en-US" sz="3200" b="1" dirty="0"/>
              <a:t>Sentences Using Vocabulary 2</a:t>
            </a:r>
          </a:p>
        </p:txBody>
      </p:sp>
    </p:spTree>
    <p:extLst>
      <p:ext uri="{BB962C8B-B14F-4D97-AF65-F5344CB8AC3E}">
        <p14:creationId xmlns:p14="http://schemas.microsoft.com/office/powerpoint/2010/main" val="138229412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529883" y="1150734"/>
            <a:ext cx="11662117" cy="4556531"/>
          </a:xfrm>
        </p:spPr>
        <p:txBody>
          <a:bodyPr>
            <a:noAutofit/>
          </a:bodyPr>
          <a:lstStyle/>
          <a:p>
            <a:pPr algn="l"/>
            <a:r>
              <a:rPr lang="en-US" sz="3600" b="1" dirty="0"/>
              <a:t>A. Hi, welcome to the post office.</a:t>
            </a:r>
            <a:br>
              <a:rPr lang="en-US" sz="3600" b="1" dirty="0"/>
            </a:br>
            <a:r>
              <a:rPr lang="en-US" sz="3600" b="1" dirty="0">
                <a:solidFill>
                  <a:srgbClr val="FF0000"/>
                </a:solidFill>
              </a:rPr>
              <a:t>B. Hello, I want to send this package and this letter. How much does it cost?</a:t>
            </a:r>
            <a:br>
              <a:rPr lang="en-US" sz="3600" b="1" dirty="0">
                <a:solidFill>
                  <a:srgbClr val="FF0000"/>
                </a:solidFill>
              </a:rPr>
            </a:br>
            <a:r>
              <a:rPr lang="en-US" sz="3600" b="1" dirty="0"/>
              <a:t>A. It costs $8.25.</a:t>
            </a:r>
            <a:br>
              <a:rPr lang="en-US" sz="3600" b="1" dirty="0">
                <a:solidFill>
                  <a:srgbClr val="FF0000"/>
                </a:solidFill>
              </a:rPr>
            </a:br>
            <a:r>
              <a:rPr lang="en-US" sz="3600" b="1" dirty="0">
                <a:solidFill>
                  <a:srgbClr val="FF0000"/>
                </a:solidFill>
              </a:rPr>
              <a:t>B. OK.</a:t>
            </a:r>
            <a:br>
              <a:rPr lang="en-US" sz="3600" b="1" dirty="0">
                <a:solidFill>
                  <a:srgbClr val="FF0000"/>
                </a:solidFill>
              </a:rPr>
            </a:br>
            <a:r>
              <a:rPr lang="en-US" sz="3600" b="1" dirty="0"/>
              <a:t>A. Would you like any stamps or envelopes?</a:t>
            </a:r>
            <a:br>
              <a:rPr lang="en-US" sz="3600" b="1" dirty="0"/>
            </a:br>
            <a:r>
              <a:rPr lang="en-US" sz="3600" b="1" dirty="0">
                <a:solidFill>
                  <a:srgbClr val="FF0000"/>
                </a:solidFill>
              </a:rPr>
              <a:t>B. I’m sorry, I don’t understand.</a:t>
            </a:r>
            <a:br>
              <a:rPr lang="en-US" sz="3600" b="1" dirty="0">
                <a:solidFill>
                  <a:srgbClr val="FF0000"/>
                </a:solidFill>
              </a:rPr>
            </a:br>
            <a:r>
              <a:rPr lang="en-US" sz="3600" b="1" dirty="0"/>
              <a:t>A. Would you like any stamps or envelopes?</a:t>
            </a:r>
            <a:br>
              <a:rPr lang="en-US" sz="3600" b="1" dirty="0"/>
            </a:br>
            <a:r>
              <a:rPr lang="en-US" sz="3600" b="1" dirty="0">
                <a:solidFill>
                  <a:srgbClr val="FF0000"/>
                </a:solidFill>
              </a:rPr>
              <a:t>B. Yes, I want 10 stamps</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Dialogue</a:t>
            </a:r>
          </a:p>
        </p:txBody>
      </p:sp>
    </p:spTree>
    <p:extLst>
      <p:ext uri="{BB962C8B-B14F-4D97-AF65-F5344CB8AC3E}">
        <p14:creationId xmlns:p14="http://schemas.microsoft.com/office/powerpoint/2010/main" val="80552686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200" b="1" dirty="0"/>
              <a:t>Lesson 11: May I Check Out These Books?</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434551"/>
            <a:ext cx="7035394" cy="4993520"/>
          </a:xfrm>
          <a:prstGeom prst="rect">
            <a:avLst/>
          </a:prstGeom>
          <a:ln>
            <a:solidFill>
              <a:schemeClr val="tx1"/>
            </a:solidFill>
          </a:ln>
        </p:spPr>
      </p:pic>
    </p:spTree>
    <p:extLst>
      <p:ext uri="{BB962C8B-B14F-4D97-AF65-F5344CB8AC3E}">
        <p14:creationId xmlns:p14="http://schemas.microsoft.com/office/powerpoint/2010/main" val="32548247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library card</a:t>
            </a:r>
          </a:p>
        </p:txBody>
      </p:sp>
      <p:pic>
        <p:nvPicPr>
          <p:cNvPr id="3" name="Picture 2" descr="A close-up of a name tag&#10;&#10;Description automatically generated">
            <a:extLst>
              <a:ext uri="{FF2B5EF4-FFF2-40B4-BE49-F238E27FC236}">
                <a16:creationId xmlns:a16="http://schemas.microsoft.com/office/drawing/2014/main" id="{51CF1CFB-4A5D-0F68-ED09-44E5DE7510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614" t="15132" r="19956" b="26316"/>
          <a:stretch/>
        </p:blipFill>
        <p:spPr bwMode="auto">
          <a:xfrm>
            <a:off x="3271650" y="661181"/>
            <a:ext cx="5648700" cy="370948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8767667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check out</a:t>
            </a:r>
          </a:p>
        </p:txBody>
      </p:sp>
      <p:pic>
        <p:nvPicPr>
          <p:cNvPr id="4" name="Picture 3" descr="A person giving a book to a person at a desk&#10;&#10;Description automatically generated">
            <a:extLst>
              <a:ext uri="{FF2B5EF4-FFF2-40B4-BE49-F238E27FC236}">
                <a16:creationId xmlns:a16="http://schemas.microsoft.com/office/drawing/2014/main" id="{1EE6E67E-309F-6365-5CA4-E590EC6ABC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42" r="14474"/>
          <a:stretch/>
        </p:blipFill>
        <p:spPr bwMode="auto">
          <a:xfrm>
            <a:off x="4137658" y="94914"/>
            <a:ext cx="3916680" cy="457327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3581460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free</a:t>
            </a:r>
          </a:p>
        </p:txBody>
      </p:sp>
      <p:pic>
        <p:nvPicPr>
          <p:cNvPr id="4" name="Picture 3" descr="A no dollar sign with a price tag&#10;&#10;Description automatically generated">
            <a:extLst>
              <a:ext uri="{FF2B5EF4-FFF2-40B4-BE49-F238E27FC236}">
                <a16:creationId xmlns:a16="http://schemas.microsoft.com/office/drawing/2014/main" id="{47180D1B-0380-73AA-D7C3-3951FA3322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772" t="7064" r="18201" b="11990"/>
          <a:stretch/>
        </p:blipFill>
        <p:spPr bwMode="auto">
          <a:xfrm>
            <a:off x="3263706" y="606136"/>
            <a:ext cx="4917950" cy="406204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8099756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enjoy</a:t>
            </a:r>
          </a:p>
        </p:txBody>
      </p:sp>
      <p:pic>
        <p:nvPicPr>
          <p:cNvPr id="3" name="Picture 2" descr="A cartoon of a person with glasses&#10;&#10;Description automatically generated">
            <a:extLst>
              <a:ext uri="{FF2B5EF4-FFF2-40B4-BE49-F238E27FC236}">
                <a16:creationId xmlns:a16="http://schemas.microsoft.com/office/drawing/2014/main" id="{C3D7E1D7-7CC0-C7D5-D329-2AF68AFB3A23}"/>
              </a:ext>
            </a:extLst>
          </p:cNvPr>
          <p:cNvPicPr>
            <a:picLocks noChangeAspect="1"/>
          </p:cNvPicPr>
          <p:nvPr/>
        </p:nvPicPr>
        <p:blipFill rotWithShape="1">
          <a:blip r:embed="rId2">
            <a:extLst>
              <a:ext uri="{28A0092B-C50C-407E-A947-70E740481C1C}">
                <a14:useLocalDpi xmlns:a14="http://schemas.microsoft.com/office/drawing/2010/main" val="0"/>
              </a:ext>
            </a:extLst>
          </a:blip>
          <a:srcRect l="19518" t="8255" r="13378" b="8545"/>
          <a:stretch/>
        </p:blipFill>
        <p:spPr bwMode="auto">
          <a:xfrm>
            <a:off x="4376735" y="364789"/>
            <a:ext cx="3438525" cy="43033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4451630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922169"/>
            <a:ext cx="10515600" cy="1325563"/>
          </a:xfrm>
        </p:spPr>
        <p:txBody>
          <a:bodyPr>
            <a:normAutofit/>
          </a:bodyPr>
          <a:lstStyle/>
          <a:p>
            <a:pPr algn="ctr"/>
            <a:r>
              <a:rPr lang="en-US" sz="8800" b="1" dirty="0"/>
              <a:t>keep</a:t>
            </a:r>
          </a:p>
        </p:txBody>
      </p:sp>
      <p:pic>
        <p:nvPicPr>
          <p:cNvPr id="3" name="Picture 2" descr="A cartoon of a person holding a book&#10;&#10;Description automatically generated">
            <a:extLst>
              <a:ext uri="{FF2B5EF4-FFF2-40B4-BE49-F238E27FC236}">
                <a16:creationId xmlns:a16="http://schemas.microsoft.com/office/drawing/2014/main" id="{9BA27CB5-330F-7099-69CD-76909EC29746}"/>
              </a:ext>
            </a:extLst>
          </p:cNvPr>
          <p:cNvPicPr>
            <a:picLocks noChangeAspect="1"/>
          </p:cNvPicPr>
          <p:nvPr/>
        </p:nvPicPr>
        <p:blipFill rotWithShape="1">
          <a:blip r:embed="rId2">
            <a:extLst>
              <a:ext uri="{28A0092B-C50C-407E-A947-70E740481C1C}">
                <a14:useLocalDpi xmlns:a14="http://schemas.microsoft.com/office/drawing/2010/main" val="0"/>
              </a:ext>
            </a:extLst>
          </a:blip>
          <a:srcRect l="19079" t="3035" r="19068" b="3422"/>
          <a:stretch/>
        </p:blipFill>
        <p:spPr bwMode="auto">
          <a:xfrm>
            <a:off x="4721335" y="285739"/>
            <a:ext cx="2749326" cy="463643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15021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400" b="1" dirty="0"/>
              <a:t>Lesson 2: This Is My Family.</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294326"/>
            <a:ext cx="7035394" cy="5273970"/>
          </a:xfrm>
          <a:prstGeom prst="rect">
            <a:avLst/>
          </a:prstGeom>
          <a:ln>
            <a:solidFill>
              <a:schemeClr val="tx1"/>
            </a:solidFill>
          </a:ln>
        </p:spPr>
      </p:pic>
    </p:spTree>
    <p:extLst>
      <p:ext uri="{BB962C8B-B14F-4D97-AF65-F5344CB8AC3E}">
        <p14:creationId xmlns:p14="http://schemas.microsoft.com/office/powerpoint/2010/main" val="160426504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922169"/>
            <a:ext cx="10515600" cy="1325563"/>
          </a:xfrm>
        </p:spPr>
        <p:txBody>
          <a:bodyPr>
            <a:normAutofit/>
          </a:bodyPr>
          <a:lstStyle/>
          <a:p>
            <a:pPr algn="ctr"/>
            <a:r>
              <a:rPr lang="en-US" sz="8800" b="1" dirty="0"/>
              <a:t>return</a:t>
            </a:r>
          </a:p>
        </p:txBody>
      </p:sp>
      <p:pic>
        <p:nvPicPr>
          <p:cNvPr id="3" name="Picture 2" descr="A person putting a book into a box&#10;&#10;Description automatically generated">
            <a:extLst>
              <a:ext uri="{FF2B5EF4-FFF2-40B4-BE49-F238E27FC236}">
                <a16:creationId xmlns:a16="http://schemas.microsoft.com/office/drawing/2014/main" id="{6CE39E82-62A0-4A2B-B909-2C72BD3CD1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21" t="3159" r="8772" b="6721"/>
          <a:stretch/>
        </p:blipFill>
        <p:spPr bwMode="auto">
          <a:xfrm>
            <a:off x="3362178" y="315106"/>
            <a:ext cx="4829857" cy="460706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324813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these</a:t>
            </a:r>
          </a:p>
        </p:txBody>
      </p:sp>
      <p:pic>
        <p:nvPicPr>
          <p:cNvPr id="4" name="Picture 3">
            <a:extLst>
              <a:ext uri="{FF2B5EF4-FFF2-40B4-BE49-F238E27FC236}">
                <a16:creationId xmlns:a16="http://schemas.microsoft.com/office/drawing/2014/main" id="{F9316B41-B842-95ED-5F72-D9730DF200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2940148" y="608316"/>
            <a:ext cx="5890410" cy="3967460"/>
          </a:xfrm>
          <a:prstGeom prst="rect">
            <a:avLst/>
          </a:prstGeom>
          <a:noFill/>
          <a:ln>
            <a:noFill/>
          </a:ln>
        </p:spPr>
      </p:pic>
    </p:spTree>
    <p:extLst>
      <p:ext uri="{BB962C8B-B14F-4D97-AF65-F5344CB8AC3E}">
        <p14:creationId xmlns:p14="http://schemas.microsoft.com/office/powerpoint/2010/main" val="154269389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those</a:t>
            </a:r>
          </a:p>
        </p:txBody>
      </p:sp>
      <p:pic>
        <p:nvPicPr>
          <p:cNvPr id="3" name="Picture 2" descr="A person reaching out to stack of books&#10;&#10;Description automatically generated">
            <a:extLst>
              <a:ext uri="{FF2B5EF4-FFF2-40B4-BE49-F238E27FC236}">
                <a16:creationId xmlns:a16="http://schemas.microsoft.com/office/drawing/2014/main" id="{54C6A94E-15A6-4C3C-5F9E-1ABE18C630DF}"/>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5131" t="8224" r="9868" b="10198"/>
          <a:stretch/>
        </p:blipFill>
        <p:spPr bwMode="auto">
          <a:xfrm>
            <a:off x="3108960" y="693019"/>
            <a:ext cx="5754783" cy="417211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808772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due</a:t>
            </a:r>
          </a:p>
        </p:txBody>
      </p:sp>
      <p:pic>
        <p:nvPicPr>
          <p:cNvPr id="4" name="Picture 3" descr="A calendar with a stamp on it&#10;&#10;Description automatically generated">
            <a:extLst>
              <a:ext uri="{FF2B5EF4-FFF2-40B4-BE49-F238E27FC236}">
                <a16:creationId xmlns:a16="http://schemas.microsoft.com/office/drawing/2014/main" id="{D1DD2467-1956-1C48-01F3-A5313EB16B5B}"/>
              </a:ext>
            </a:extLst>
          </p:cNvPr>
          <p:cNvPicPr>
            <a:picLocks noChangeAspect="1"/>
          </p:cNvPicPr>
          <p:nvPr/>
        </p:nvPicPr>
        <p:blipFill rotWithShape="1">
          <a:blip r:embed="rId2">
            <a:extLst>
              <a:ext uri="{28A0092B-C50C-407E-A947-70E740481C1C}">
                <a14:useLocalDpi xmlns:a14="http://schemas.microsoft.com/office/drawing/2010/main" val="0"/>
              </a:ext>
            </a:extLst>
          </a:blip>
          <a:srcRect l="29825" t="15789" r="29825" b="19078"/>
          <a:stretch/>
        </p:blipFill>
        <p:spPr bwMode="auto">
          <a:xfrm>
            <a:off x="3910819" y="213599"/>
            <a:ext cx="4139636" cy="445458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5923685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181100" y="2554268"/>
            <a:ext cx="9829800" cy="1749464"/>
          </a:xfrm>
        </p:spPr>
        <p:txBody>
          <a:bodyPr>
            <a:noAutofit/>
          </a:bodyPr>
          <a:lstStyle/>
          <a:p>
            <a:pPr algn="l"/>
            <a:r>
              <a:rPr lang="en-US" sz="5400" b="1" dirty="0"/>
              <a:t>A. May I check out these books?</a:t>
            </a:r>
            <a:br>
              <a:rPr lang="en-US" sz="5400" b="1" dirty="0"/>
            </a:br>
            <a:r>
              <a:rPr lang="en-US" sz="5400" b="1" dirty="0">
                <a:solidFill>
                  <a:srgbClr val="FF0000"/>
                </a:solidFill>
              </a:rPr>
              <a:t>B. Sure!</a:t>
            </a:r>
            <a:endParaRPr lang="en-US" sz="54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106267915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239151" y="1304759"/>
            <a:ext cx="12192000" cy="4248482"/>
          </a:xfrm>
        </p:spPr>
        <p:txBody>
          <a:bodyPr>
            <a:noAutofit/>
          </a:bodyPr>
          <a:lstStyle/>
          <a:p>
            <a:pPr algn="l"/>
            <a:r>
              <a:rPr lang="en-US" sz="4400" b="1" dirty="0"/>
              <a:t>A. Hi, may I check out these books?</a:t>
            </a:r>
            <a:br>
              <a:rPr lang="en-US" sz="4400" b="1" dirty="0"/>
            </a:br>
            <a:r>
              <a:rPr lang="en-US" sz="4400" b="1" dirty="0">
                <a:solidFill>
                  <a:srgbClr val="FF0000"/>
                </a:solidFill>
              </a:rPr>
              <a:t>B. Yes, you may.</a:t>
            </a:r>
            <a:br>
              <a:rPr lang="en-US" sz="4400" b="1" dirty="0">
                <a:solidFill>
                  <a:srgbClr val="FF0000"/>
                </a:solidFill>
              </a:rPr>
            </a:br>
            <a:r>
              <a:rPr lang="en-US" sz="4400" b="1" dirty="0"/>
              <a:t>A. How much does it cost?</a:t>
            </a:r>
            <a:br>
              <a:rPr lang="en-US" sz="4400" b="1" dirty="0">
                <a:solidFill>
                  <a:srgbClr val="FF0000"/>
                </a:solidFill>
              </a:rPr>
            </a:br>
            <a:r>
              <a:rPr lang="en-US" sz="4400" b="1" dirty="0">
                <a:solidFill>
                  <a:srgbClr val="FF0000"/>
                </a:solidFill>
              </a:rPr>
              <a:t>B. It’s free with your library card.</a:t>
            </a:r>
            <a:br>
              <a:rPr lang="en-US" sz="4400" b="1" dirty="0">
                <a:solidFill>
                  <a:srgbClr val="FF0000"/>
                </a:solidFill>
              </a:rPr>
            </a:br>
            <a:r>
              <a:rPr lang="en-US" sz="4400" b="1" dirty="0"/>
              <a:t>A. That’s great! How long may I keep them?</a:t>
            </a:r>
            <a:br>
              <a:rPr lang="en-US" sz="4400" b="1" dirty="0">
                <a:solidFill>
                  <a:srgbClr val="FF0000"/>
                </a:solidFill>
              </a:rPr>
            </a:br>
            <a:r>
              <a:rPr lang="en-US" sz="4400" b="1" dirty="0">
                <a:solidFill>
                  <a:srgbClr val="FF0000"/>
                </a:solidFill>
              </a:rPr>
              <a:t>B. They are due in two weeks. Please return them then. Enjoy!</a:t>
            </a:r>
            <a:endParaRPr lang="en-US" sz="44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Dialogue</a:t>
            </a:r>
          </a:p>
        </p:txBody>
      </p:sp>
    </p:spTree>
    <p:extLst>
      <p:ext uri="{BB962C8B-B14F-4D97-AF65-F5344CB8AC3E}">
        <p14:creationId xmlns:p14="http://schemas.microsoft.com/office/powerpoint/2010/main" val="223241005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300" b="1" dirty="0"/>
              <a:t>Lesson 12: I’m Going to Call a Handyman.</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294326"/>
            <a:ext cx="7035394" cy="5273970"/>
          </a:xfrm>
          <a:prstGeom prst="rect">
            <a:avLst/>
          </a:prstGeom>
          <a:ln>
            <a:solidFill>
              <a:schemeClr val="tx1"/>
            </a:solidFill>
          </a:ln>
        </p:spPr>
      </p:pic>
    </p:spTree>
    <p:extLst>
      <p:ext uri="{BB962C8B-B14F-4D97-AF65-F5344CB8AC3E}">
        <p14:creationId xmlns:p14="http://schemas.microsoft.com/office/powerpoint/2010/main" val="89406550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electrician</a:t>
            </a:r>
          </a:p>
        </p:txBody>
      </p:sp>
      <p:pic>
        <p:nvPicPr>
          <p:cNvPr id="4" name="Picture 3" descr="A person on a ladder holding a screwdriver&#10;&#10;Description automatically generated">
            <a:extLst>
              <a:ext uri="{FF2B5EF4-FFF2-40B4-BE49-F238E27FC236}">
                <a16:creationId xmlns:a16="http://schemas.microsoft.com/office/drawing/2014/main" id="{8060AF43-D954-11A7-D06B-1251DA2EE013}"/>
              </a:ext>
            </a:extLst>
          </p:cNvPr>
          <p:cNvPicPr>
            <a:picLocks noChangeAspect="1"/>
          </p:cNvPicPr>
          <p:nvPr/>
        </p:nvPicPr>
        <p:blipFill rotWithShape="1">
          <a:blip r:embed="rId2">
            <a:extLst>
              <a:ext uri="{28A0092B-C50C-407E-A947-70E740481C1C}">
                <a14:useLocalDpi xmlns:a14="http://schemas.microsoft.com/office/drawing/2010/main" val="0"/>
              </a:ext>
            </a:extLst>
          </a:blip>
          <a:srcRect l="13816" r="16666" b="3328"/>
          <a:stretch/>
        </p:blipFill>
        <p:spPr bwMode="auto">
          <a:xfrm>
            <a:off x="4466903" y="182880"/>
            <a:ext cx="2913913" cy="448530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7904391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plumber</a:t>
            </a:r>
          </a:p>
        </p:txBody>
      </p:sp>
      <p:pic>
        <p:nvPicPr>
          <p:cNvPr id="3" name="Picture 2" descr="A person fixing a sink&#10;&#10;Description automatically generated">
            <a:extLst>
              <a:ext uri="{FF2B5EF4-FFF2-40B4-BE49-F238E27FC236}">
                <a16:creationId xmlns:a16="http://schemas.microsoft.com/office/drawing/2014/main" id="{EC6A2C35-8F44-89C8-CD6F-437C1F7DD1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14" r="12939"/>
          <a:stretch/>
        </p:blipFill>
        <p:spPr bwMode="auto">
          <a:xfrm>
            <a:off x="3390314" y="377241"/>
            <a:ext cx="4895335" cy="42909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4431127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handyman</a:t>
            </a:r>
          </a:p>
        </p:txBody>
      </p:sp>
      <p:pic>
        <p:nvPicPr>
          <p:cNvPr id="4" name="Picture 3" descr="A cartoon of a person using a screwdriver&#10;&#10;Description automatically generated">
            <a:extLst>
              <a:ext uri="{FF2B5EF4-FFF2-40B4-BE49-F238E27FC236}">
                <a16:creationId xmlns:a16="http://schemas.microsoft.com/office/drawing/2014/main" id="{1AEEF17D-948B-88B4-7E81-D7ED7A4EA4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307" r="11843" b="7949"/>
          <a:stretch/>
        </p:blipFill>
        <p:spPr bwMode="auto">
          <a:xfrm>
            <a:off x="4137340" y="595929"/>
            <a:ext cx="3917315" cy="407225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27667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aunt</a:t>
            </a:r>
          </a:p>
        </p:txBody>
      </p:sp>
      <p:pic>
        <p:nvPicPr>
          <p:cNvPr id="4" name="Picture 3">
            <a:extLst>
              <a:ext uri="{FF2B5EF4-FFF2-40B4-BE49-F238E27FC236}">
                <a16:creationId xmlns:a16="http://schemas.microsoft.com/office/drawing/2014/main" id="{371C1F78-AB56-E459-4A1E-3EC9C35866B3}"/>
              </a:ext>
            </a:extLst>
          </p:cNvPr>
          <p:cNvPicPr>
            <a:picLocks noChangeAspect="1"/>
          </p:cNvPicPr>
          <p:nvPr/>
        </p:nvPicPr>
        <p:blipFill>
          <a:blip r:embed="rId2"/>
          <a:stretch>
            <a:fillRect/>
          </a:stretch>
        </p:blipFill>
        <p:spPr>
          <a:xfrm>
            <a:off x="4535286" y="394518"/>
            <a:ext cx="3121423" cy="4273666"/>
          </a:xfrm>
          <a:prstGeom prst="rect">
            <a:avLst/>
          </a:prstGeom>
        </p:spPr>
      </p:pic>
    </p:spTree>
    <p:extLst>
      <p:ext uri="{BB962C8B-B14F-4D97-AF65-F5344CB8AC3E}">
        <p14:creationId xmlns:p14="http://schemas.microsoft.com/office/powerpoint/2010/main" val="48173578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outlet</a:t>
            </a:r>
          </a:p>
        </p:txBody>
      </p:sp>
      <p:pic>
        <p:nvPicPr>
          <p:cNvPr id="3" name="Picture 2" descr="A close-up of an electrical outlet&#10;&#10;Description automatically generated">
            <a:extLst>
              <a:ext uri="{FF2B5EF4-FFF2-40B4-BE49-F238E27FC236}">
                <a16:creationId xmlns:a16="http://schemas.microsoft.com/office/drawing/2014/main" id="{C00AC6BC-3561-8A49-3E5C-68EB9956F7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87" t="13750" r="9063" b="17084"/>
          <a:stretch/>
        </p:blipFill>
        <p:spPr bwMode="auto">
          <a:xfrm rot="10800000">
            <a:off x="4533898" y="417494"/>
            <a:ext cx="3124200" cy="42506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137199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light switch</a:t>
            </a:r>
          </a:p>
        </p:txBody>
      </p:sp>
      <p:pic>
        <p:nvPicPr>
          <p:cNvPr id="4" name="Picture 3" descr="A drawing of a light switch&#10;&#10;Description automatically generated">
            <a:extLst>
              <a:ext uri="{FF2B5EF4-FFF2-40B4-BE49-F238E27FC236}">
                <a16:creationId xmlns:a16="http://schemas.microsoft.com/office/drawing/2014/main" id="{CF6DA5CC-3D49-CE5B-9BB8-516B8104A5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000" t="7083" r="10312" b="14375"/>
          <a:stretch/>
        </p:blipFill>
        <p:spPr bwMode="auto">
          <a:xfrm>
            <a:off x="4665978" y="439084"/>
            <a:ext cx="2860040" cy="42291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8285019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wall</a:t>
            </a:r>
          </a:p>
        </p:txBody>
      </p:sp>
      <p:pic>
        <p:nvPicPr>
          <p:cNvPr id="3" name="Picture 2" descr="A drawing of a room with a table and lamp&#10;&#10;Description automatically generated">
            <a:extLst>
              <a:ext uri="{FF2B5EF4-FFF2-40B4-BE49-F238E27FC236}">
                <a16:creationId xmlns:a16="http://schemas.microsoft.com/office/drawing/2014/main" id="{68467F45-3FD7-BF7C-E34E-FADF9AB0D8A7}"/>
              </a:ext>
            </a:extLst>
          </p:cNvPr>
          <p:cNvPicPr>
            <a:picLocks noChangeAspect="1"/>
          </p:cNvPicPr>
          <p:nvPr/>
        </p:nvPicPr>
        <p:blipFill rotWithShape="1">
          <a:blip r:embed="rId2">
            <a:extLst>
              <a:ext uri="{28A0092B-C50C-407E-A947-70E740481C1C}">
                <a14:useLocalDpi xmlns:a14="http://schemas.microsoft.com/office/drawing/2010/main" val="0"/>
              </a:ext>
            </a:extLst>
          </a:blip>
          <a:srcRect l="14687" t="7944" r="20001" b="1402"/>
          <a:stretch/>
        </p:blipFill>
        <p:spPr bwMode="auto">
          <a:xfrm>
            <a:off x="3545060" y="335688"/>
            <a:ext cx="4678018" cy="43418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5530404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ceiling</a:t>
            </a:r>
          </a:p>
        </p:txBody>
      </p:sp>
      <p:pic>
        <p:nvPicPr>
          <p:cNvPr id="4" name="Picture 3" descr="A drawing of a room with a table and lamp&#10;&#10;Description automatically generated">
            <a:extLst>
              <a:ext uri="{FF2B5EF4-FFF2-40B4-BE49-F238E27FC236}">
                <a16:creationId xmlns:a16="http://schemas.microsoft.com/office/drawing/2014/main" id="{55D8677F-90F0-C8D6-2C2F-077AA159F2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913" t="6873" r="18640"/>
          <a:stretch/>
        </p:blipFill>
        <p:spPr bwMode="auto">
          <a:xfrm>
            <a:off x="3593431" y="365761"/>
            <a:ext cx="4581802" cy="43024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280393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pipe</a:t>
            </a:r>
          </a:p>
        </p:txBody>
      </p:sp>
      <p:pic>
        <p:nvPicPr>
          <p:cNvPr id="3" name="Picture 2" descr="Image preview">
            <a:extLst>
              <a:ext uri="{FF2B5EF4-FFF2-40B4-BE49-F238E27FC236}">
                <a16:creationId xmlns:a16="http://schemas.microsoft.com/office/drawing/2014/main" id="{18ED1F6B-5DAE-C663-7C2B-827DABDEB6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0725" y="675250"/>
            <a:ext cx="4683773" cy="4120588"/>
          </a:xfrm>
          <a:prstGeom prst="rect">
            <a:avLst/>
          </a:prstGeom>
          <a:noFill/>
          <a:ln>
            <a:noFill/>
          </a:ln>
        </p:spPr>
      </p:pic>
    </p:spTree>
    <p:extLst>
      <p:ext uri="{BB962C8B-B14F-4D97-AF65-F5344CB8AC3E}">
        <p14:creationId xmlns:p14="http://schemas.microsoft.com/office/powerpoint/2010/main" val="291468829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hole</a:t>
            </a:r>
          </a:p>
        </p:txBody>
      </p:sp>
      <p:pic>
        <p:nvPicPr>
          <p:cNvPr id="4" name="Picture 3" descr="Image preview">
            <a:extLst>
              <a:ext uri="{FF2B5EF4-FFF2-40B4-BE49-F238E27FC236}">
                <a16:creationId xmlns:a16="http://schemas.microsoft.com/office/drawing/2014/main" id="{8306F6A0-0470-5B29-DB7A-419DB5E658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80826" y="0"/>
            <a:ext cx="5357810" cy="4890327"/>
          </a:xfrm>
          <a:prstGeom prst="rect">
            <a:avLst/>
          </a:prstGeom>
          <a:noFill/>
          <a:ln>
            <a:noFill/>
          </a:ln>
        </p:spPr>
      </p:pic>
    </p:spTree>
    <p:extLst>
      <p:ext uri="{BB962C8B-B14F-4D97-AF65-F5344CB8AC3E}">
        <p14:creationId xmlns:p14="http://schemas.microsoft.com/office/powerpoint/2010/main" val="206529526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5C933-62D1-BBAA-EBF9-D0C56BC4AE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2107A2-5205-91A5-CC41-ED93F7D622A9}"/>
              </a:ext>
            </a:extLst>
          </p:cNvPr>
          <p:cNvSpPr>
            <a:spLocks noGrp="1"/>
          </p:cNvSpPr>
          <p:nvPr>
            <p:ph type="ctrTitle"/>
          </p:nvPr>
        </p:nvSpPr>
        <p:spPr>
          <a:xfrm>
            <a:off x="2248801" y="1359153"/>
            <a:ext cx="9495064" cy="3830203"/>
          </a:xfrm>
        </p:spPr>
        <p:txBody>
          <a:bodyPr>
            <a:noAutofit/>
          </a:bodyPr>
          <a:lstStyle/>
          <a:p>
            <a:pPr algn="l"/>
            <a:r>
              <a:rPr lang="en-US" sz="5400" b="1" dirty="0"/>
              <a:t>A. What’s up?</a:t>
            </a:r>
            <a:br>
              <a:rPr lang="en-US" sz="5400" b="1" dirty="0"/>
            </a:br>
            <a:r>
              <a:rPr lang="en-US" sz="5400" b="1" dirty="0">
                <a:solidFill>
                  <a:srgbClr val="FF0000"/>
                </a:solidFill>
              </a:rPr>
              <a:t>B. I have a hole in my </a:t>
            </a:r>
            <a:r>
              <a:rPr lang="en-US" sz="5400" b="1" u="sng" dirty="0">
                <a:solidFill>
                  <a:srgbClr val="FF0000"/>
                </a:solidFill>
              </a:rPr>
              <a:t>wall</a:t>
            </a:r>
            <a:r>
              <a:rPr lang="en-US" sz="5400" b="1" dirty="0">
                <a:solidFill>
                  <a:srgbClr val="FF0000"/>
                </a:solidFill>
              </a:rPr>
              <a:t>.</a:t>
            </a:r>
            <a:br>
              <a:rPr lang="en-US" sz="5400" b="1" dirty="0">
                <a:solidFill>
                  <a:srgbClr val="FF0000"/>
                </a:solidFill>
              </a:rPr>
            </a:br>
            <a:br>
              <a:rPr lang="en-US" sz="5400" b="1" dirty="0">
                <a:solidFill>
                  <a:srgbClr val="FF0000"/>
                </a:solidFill>
              </a:rPr>
            </a:br>
            <a:endParaRPr lang="en-US" sz="5400" b="1" dirty="0"/>
          </a:p>
        </p:txBody>
      </p:sp>
      <p:sp>
        <p:nvSpPr>
          <p:cNvPr id="3" name="TextBox 2">
            <a:extLst>
              <a:ext uri="{FF2B5EF4-FFF2-40B4-BE49-F238E27FC236}">
                <a16:creationId xmlns:a16="http://schemas.microsoft.com/office/drawing/2014/main" id="{327DC080-2413-C341-B5FA-DCF4231E5F17}"/>
              </a:ext>
            </a:extLst>
          </p:cNvPr>
          <p:cNvSpPr txBox="1"/>
          <p:nvPr/>
        </p:nvSpPr>
        <p:spPr>
          <a:xfrm>
            <a:off x="0" y="6273225"/>
            <a:ext cx="6598050" cy="584775"/>
          </a:xfrm>
          <a:prstGeom prst="rect">
            <a:avLst/>
          </a:prstGeom>
          <a:noFill/>
        </p:spPr>
        <p:txBody>
          <a:bodyPr wrap="square" rtlCol="0">
            <a:spAutoFit/>
          </a:bodyPr>
          <a:lstStyle/>
          <a:p>
            <a:r>
              <a:rPr lang="en-US" sz="3200" b="1" dirty="0"/>
              <a:t>Sentences Using Vocabulary 1</a:t>
            </a:r>
          </a:p>
        </p:txBody>
      </p:sp>
    </p:spTree>
    <p:extLst>
      <p:ext uri="{BB962C8B-B14F-4D97-AF65-F5344CB8AC3E}">
        <p14:creationId xmlns:p14="http://schemas.microsoft.com/office/powerpoint/2010/main" val="325558326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545415" y="388483"/>
            <a:ext cx="9495064" cy="3830203"/>
          </a:xfrm>
        </p:spPr>
        <p:txBody>
          <a:bodyPr>
            <a:noAutofit/>
          </a:bodyPr>
          <a:lstStyle/>
          <a:p>
            <a:pPr algn="l"/>
            <a:r>
              <a:rPr lang="en-US" sz="5400" b="1" dirty="0"/>
              <a:t>A. What’re you going to do?</a:t>
            </a:r>
            <a:br>
              <a:rPr lang="en-US" sz="5400" b="1" dirty="0">
                <a:solidFill>
                  <a:srgbClr val="FF0000"/>
                </a:solidFill>
              </a:rPr>
            </a:br>
            <a:r>
              <a:rPr lang="en-US" sz="5400" b="1" dirty="0">
                <a:solidFill>
                  <a:srgbClr val="FF0000"/>
                </a:solidFill>
              </a:rPr>
              <a:t>B. I’m going to call a </a:t>
            </a:r>
            <a:r>
              <a:rPr lang="en-US" sz="5400" b="1" u="sng" dirty="0">
                <a:solidFill>
                  <a:srgbClr val="FF0000"/>
                </a:solidFill>
              </a:rPr>
              <a:t>handyman</a:t>
            </a:r>
            <a:r>
              <a:rPr lang="en-US" sz="5400" b="1" dirty="0">
                <a:solidFill>
                  <a:srgbClr val="FF0000"/>
                </a:solidFill>
              </a:rPr>
              <a:t>.</a:t>
            </a:r>
            <a:endParaRPr lang="en-US" sz="54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Sentences Using Vocabulary 2</a:t>
            </a:r>
          </a:p>
        </p:txBody>
      </p:sp>
    </p:spTree>
    <p:extLst>
      <p:ext uri="{BB962C8B-B14F-4D97-AF65-F5344CB8AC3E}">
        <p14:creationId xmlns:p14="http://schemas.microsoft.com/office/powerpoint/2010/main" val="233739482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936171" y="1475406"/>
            <a:ext cx="10319657" cy="3907188"/>
          </a:xfrm>
        </p:spPr>
        <p:txBody>
          <a:bodyPr>
            <a:noAutofit/>
          </a:bodyPr>
          <a:lstStyle/>
          <a:p>
            <a:pPr algn="l"/>
            <a:r>
              <a:rPr lang="en-US" sz="5400" b="1" dirty="0"/>
              <a:t>A. Hey, Luis. What’s up?</a:t>
            </a:r>
            <a:br>
              <a:rPr lang="en-US" sz="5400" b="1" dirty="0"/>
            </a:br>
            <a:r>
              <a:rPr lang="en-US" sz="5400" b="1" dirty="0">
                <a:solidFill>
                  <a:srgbClr val="FF0000"/>
                </a:solidFill>
              </a:rPr>
              <a:t>B. I have a hole in my wall.</a:t>
            </a:r>
            <a:br>
              <a:rPr lang="en-US" sz="5400" b="1" dirty="0">
                <a:solidFill>
                  <a:srgbClr val="FF0000"/>
                </a:solidFill>
              </a:rPr>
            </a:br>
            <a:r>
              <a:rPr lang="en-US" sz="5400" b="1" dirty="0"/>
              <a:t>A. Oh, no! What’re you going to do?</a:t>
            </a:r>
            <a:br>
              <a:rPr lang="en-US" sz="5400" b="1" dirty="0"/>
            </a:br>
            <a:r>
              <a:rPr lang="en-US" sz="5400" b="1" dirty="0">
                <a:solidFill>
                  <a:srgbClr val="FF0000"/>
                </a:solidFill>
              </a:rPr>
              <a:t>B. I’m going to call a handyman.</a:t>
            </a:r>
            <a:br>
              <a:rPr lang="en-US" sz="5400" b="1" dirty="0"/>
            </a:br>
            <a:r>
              <a:rPr lang="en-US" sz="5400" b="1" dirty="0"/>
              <a:t>A. Good idea!</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1</a:t>
            </a:r>
          </a:p>
        </p:txBody>
      </p:sp>
    </p:spTree>
    <p:extLst>
      <p:ext uri="{BB962C8B-B14F-4D97-AF65-F5344CB8AC3E}">
        <p14:creationId xmlns:p14="http://schemas.microsoft.com/office/powerpoint/2010/main" val="208922351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936171" y="1475406"/>
            <a:ext cx="10319657" cy="3907188"/>
          </a:xfrm>
        </p:spPr>
        <p:txBody>
          <a:bodyPr>
            <a:noAutofit/>
          </a:bodyPr>
          <a:lstStyle/>
          <a:p>
            <a:pPr algn="l"/>
            <a:r>
              <a:rPr lang="en-US" sz="5400" b="1" dirty="0"/>
              <a:t>A. Hey, Adam. What’s up?</a:t>
            </a:r>
            <a:br>
              <a:rPr lang="en-US" sz="5400" b="1" dirty="0"/>
            </a:br>
            <a:r>
              <a:rPr lang="en-US" sz="5400" b="1" dirty="0">
                <a:solidFill>
                  <a:srgbClr val="FF0000"/>
                </a:solidFill>
              </a:rPr>
              <a:t>B. I have a broken outlet.</a:t>
            </a:r>
            <a:br>
              <a:rPr lang="en-US" sz="5400" b="1" dirty="0">
                <a:solidFill>
                  <a:srgbClr val="FF0000"/>
                </a:solidFill>
              </a:rPr>
            </a:br>
            <a:r>
              <a:rPr lang="en-US" sz="5400" b="1" dirty="0"/>
              <a:t>A. Oh, no! What’re you going to do?</a:t>
            </a:r>
            <a:br>
              <a:rPr lang="en-US" sz="5400" b="1" dirty="0"/>
            </a:br>
            <a:r>
              <a:rPr lang="en-US" sz="5400" b="1" dirty="0">
                <a:solidFill>
                  <a:srgbClr val="FF0000"/>
                </a:solidFill>
              </a:rPr>
              <a:t>B. I’m going to call an electrician.</a:t>
            </a:r>
            <a:br>
              <a:rPr lang="en-US" sz="5400" b="1" dirty="0"/>
            </a:br>
            <a:r>
              <a:rPr lang="en-US" sz="5400" b="1" dirty="0"/>
              <a:t>A. Good idea!</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2</a:t>
            </a:r>
          </a:p>
        </p:txBody>
      </p:sp>
    </p:spTree>
    <p:extLst>
      <p:ext uri="{BB962C8B-B14F-4D97-AF65-F5344CB8AC3E}">
        <p14:creationId xmlns:p14="http://schemas.microsoft.com/office/powerpoint/2010/main" val="1097470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uncle</a:t>
            </a:r>
          </a:p>
        </p:txBody>
      </p:sp>
      <p:pic>
        <p:nvPicPr>
          <p:cNvPr id="5" name="Picture 4">
            <a:extLst>
              <a:ext uri="{FF2B5EF4-FFF2-40B4-BE49-F238E27FC236}">
                <a16:creationId xmlns:a16="http://schemas.microsoft.com/office/drawing/2014/main" id="{85024826-D3C4-95C7-E0F8-B42108B4BD97}"/>
              </a:ext>
            </a:extLst>
          </p:cNvPr>
          <p:cNvPicPr>
            <a:picLocks noChangeAspect="1"/>
          </p:cNvPicPr>
          <p:nvPr/>
        </p:nvPicPr>
        <p:blipFill>
          <a:blip r:embed="rId2"/>
          <a:stretch>
            <a:fillRect/>
          </a:stretch>
        </p:blipFill>
        <p:spPr>
          <a:xfrm>
            <a:off x="3068540" y="373419"/>
            <a:ext cx="6054915" cy="4294765"/>
          </a:xfrm>
          <a:prstGeom prst="rect">
            <a:avLst/>
          </a:prstGeom>
        </p:spPr>
      </p:pic>
      <p:sp>
        <p:nvSpPr>
          <p:cNvPr id="6" name="Rectangle 5">
            <a:extLst>
              <a:ext uri="{FF2B5EF4-FFF2-40B4-BE49-F238E27FC236}">
                <a16:creationId xmlns:a16="http://schemas.microsoft.com/office/drawing/2014/main" id="{CB72D697-1625-F249-7EB9-43E263204AE9}"/>
              </a:ext>
            </a:extLst>
          </p:cNvPr>
          <p:cNvSpPr/>
          <p:nvPr/>
        </p:nvSpPr>
        <p:spPr>
          <a:xfrm>
            <a:off x="4753370" y="540021"/>
            <a:ext cx="1230086" cy="13255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705118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239151" y="3836848"/>
            <a:ext cx="5275385" cy="1237910"/>
          </a:xfrm>
        </p:spPr>
        <p:txBody>
          <a:bodyPr>
            <a:noAutofit/>
          </a:bodyPr>
          <a:lstStyle/>
          <a:p>
            <a:r>
              <a:rPr lang="en-US" sz="8000" b="1" dirty="0"/>
              <a:t>Unit 4: Time for Work!</a:t>
            </a:r>
          </a:p>
        </p:txBody>
      </p:sp>
      <p:pic>
        <p:nvPicPr>
          <p:cNvPr id="4" name="Picture 3">
            <a:extLst>
              <a:ext uri="{FF2B5EF4-FFF2-40B4-BE49-F238E27FC236}">
                <a16:creationId xmlns:a16="http://schemas.microsoft.com/office/drawing/2014/main" id="{502D4176-E983-2C41-8030-1EE415AF67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69280" y="609602"/>
            <a:ext cx="5638795" cy="5638795"/>
          </a:xfrm>
          <a:prstGeom prst="rect">
            <a:avLst/>
          </a:prstGeom>
          <a:ln>
            <a:solidFill>
              <a:schemeClr val="tx1"/>
            </a:solidFill>
          </a:ln>
        </p:spPr>
      </p:pic>
    </p:spTree>
    <p:extLst>
      <p:ext uri="{BB962C8B-B14F-4D97-AF65-F5344CB8AC3E}">
        <p14:creationId xmlns:p14="http://schemas.microsoft.com/office/powerpoint/2010/main" val="209469939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400" b="1" dirty="0"/>
              <a:t>Lesson 13: What Are Your Skills?</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294326"/>
            <a:ext cx="7035394" cy="5273970"/>
          </a:xfrm>
          <a:prstGeom prst="rect">
            <a:avLst/>
          </a:prstGeom>
          <a:ln>
            <a:solidFill>
              <a:schemeClr val="tx1"/>
            </a:solidFill>
          </a:ln>
        </p:spPr>
      </p:pic>
    </p:spTree>
    <p:extLst>
      <p:ext uri="{BB962C8B-B14F-4D97-AF65-F5344CB8AC3E}">
        <p14:creationId xmlns:p14="http://schemas.microsoft.com/office/powerpoint/2010/main" val="356795724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from __ to __</a:t>
            </a:r>
          </a:p>
        </p:txBody>
      </p:sp>
      <p:pic>
        <p:nvPicPr>
          <p:cNvPr id="4" name="Picture 3" descr="A calendar with a date stamp&#10;&#10;Description automatically generated with medium confidence">
            <a:extLst>
              <a:ext uri="{FF2B5EF4-FFF2-40B4-BE49-F238E27FC236}">
                <a16:creationId xmlns:a16="http://schemas.microsoft.com/office/drawing/2014/main" id="{5C6D1838-347F-0CF9-3218-43A7293CF9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088" t="15461" r="48506" b="23027"/>
          <a:stretch/>
        </p:blipFill>
        <p:spPr bwMode="auto">
          <a:xfrm>
            <a:off x="3329783" y="677837"/>
            <a:ext cx="2611471" cy="2585868"/>
          </a:xfrm>
          <a:prstGeom prst="rect">
            <a:avLst/>
          </a:prstGeom>
          <a:noFill/>
          <a:ln>
            <a:noFill/>
          </a:ln>
          <a:extLst>
            <a:ext uri="{53640926-AAD7-44D8-BBD7-CCE9431645EC}">
              <a14:shadowObscured xmlns:a14="http://schemas.microsoft.com/office/drawing/2010/main"/>
            </a:ext>
          </a:extLst>
        </p:spPr>
      </p:pic>
      <p:pic>
        <p:nvPicPr>
          <p:cNvPr id="5" name="Picture 4" descr="A calendar with a date stamp&#10;&#10;Description automatically generated with medium confidence">
            <a:extLst>
              <a:ext uri="{FF2B5EF4-FFF2-40B4-BE49-F238E27FC236}">
                <a16:creationId xmlns:a16="http://schemas.microsoft.com/office/drawing/2014/main" id="{95578BD1-CFEC-F7EE-F148-B668455C64A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4242" t="15461" r="6798" b="23027"/>
          <a:stretch/>
        </p:blipFill>
        <p:spPr bwMode="auto">
          <a:xfrm>
            <a:off x="6250550" y="1595582"/>
            <a:ext cx="2456919" cy="258586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5115992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skill</a:t>
            </a:r>
          </a:p>
        </p:txBody>
      </p:sp>
      <p:pic>
        <p:nvPicPr>
          <p:cNvPr id="3" name="Picture 2" descr="A person fixing a pipe&#10;&#10;Description automatically generated">
            <a:extLst>
              <a:ext uri="{FF2B5EF4-FFF2-40B4-BE49-F238E27FC236}">
                <a16:creationId xmlns:a16="http://schemas.microsoft.com/office/drawing/2014/main" id="{66BB61D0-4E90-A2D2-1175-21D6C2473E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368" t="3948" r="18860"/>
          <a:stretch/>
        </p:blipFill>
        <p:spPr bwMode="auto">
          <a:xfrm>
            <a:off x="4154803" y="438449"/>
            <a:ext cx="3882390" cy="42297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4558359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training</a:t>
            </a:r>
          </a:p>
        </p:txBody>
      </p:sp>
      <p:pic>
        <p:nvPicPr>
          <p:cNvPr id="3" name="Picture 2" descr="A person and child sitting at a computer&#10;&#10;Description automatically generated">
            <a:extLst>
              <a:ext uri="{FF2B5EF4-FFF2-40B4-BE49-F238E27FC236}">
                <a16:creationId xmlns:a16="http://schemas.microsoft.com/office/drawing/2014/main" id="{5D64CD34-5DC3-C7B4-6E66-DBC882896D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280" r="4825"/>
          <a:stretch/>
        </p:blipFill>
        <p:spPr bwMode="auto">
          <a:xfrm>
            <a:off x="3657600" y="238545"/>
            <a:ext cx="4952264" cy="45562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266321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education</a:t>
            </a:r>
          </a:p>
        </p:txBody>
      </p:sp>
      <p:pic>
        <p:nvPicPr>
          <p:cNvPr id="3" name="Picture 2" descr="A cartoon of a person writing on a book&#10;&#10;Description automatically generated">
            <a:extLst>
              <a:ext uri="{FF2B5EF4-FFF2-40B4-BE49-F238E27FC236}">
                <a16:creationId xmlns:a16="http://schemas.microsoft.com/office/drawing/2014/main" id="{458D573E-4BC5-F098-8971-55D7659CAB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33" r="8333"/>
          <a:stretch/>
        </p:blipFill>
        <p:spPr bwMode="auto">
          <a:xfrm>
            <a:off x="3404382" y="175857"/>
            <a:ext cx="5052644" cy="460487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2936200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work experience</a:t>
            </a:r>
          </a:p>
        </p:txBody>
      </p:sp>
      <p:pic>
        <p:nvPicPr>
          <p:cNvPr id="3" name="Picture 2" descr="A person working in a construction site&#10;&#10;Description automatically generated">
            <a:extLst>
              <a:ext uri="{FF2B5EF4-FFF2-40B4-BE49-F238E27FC236}">
                <a16:creationId xmlns:a16="http://schemas.microsoft.com/office/drawing/2014/main" id="{004B65E9-5D0A-D73C-DA85-F877CDE142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86" r="6798"/>
          <a:stretch/>
        </p:blipFill>
        <p:spPr bwMode="auto">
          <a:xfrm>
            <a:off x="3052689" y="404512"/>
            <a:ext cx="5547163" cy="447468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007198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date of birth</a:t>
            </a:r>
          </a:p>
        </p:txBody>
      </p:sp>
      <p:pic>
        <p:nvPicPr>
          <p:cNvPr id="3" name="Picture 2" descr="A calendar with a date marked on it&#10;&#10;Description automatically generated">
            <a:extLst>
              <a:ext uri="{FF2B5EF4-FFF2-40B4-BE49-F238E27FC236}">
                <a16:creationId xmlns:a16="http://schemas.microsoft.com/office/drawing/2014/main" id="{B44E147B-F34B-1355-F658-29E522D0DA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1" t="251" r="11624"/>
          <a:stretch/>
        </p:blipFill>
        <p:spPr bwMode="auto">
          <a:xfrm>
            <a:off x="4389120" y="345534"/>
            <a:ext cx="3628388" cy="43226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2346824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fill out</a:t>
            </a:r>
          </a:p>
        </p:txBody>
      </p:sp>
      <p:pic>
        <p:nvPicPr>
          <p:cNvPr id="3" name="Picture 2" descr="A hand holding a pen and writing on a job application&#10;&#10;Description automatically generated">
            <a:extLst>
              <a:ext uri="{FF2B5EF4-FFF2-40B4-BE49-F238E27FC236}">
                <a16:creationId xmlns:a16="http://schemas.microsoft.com/office/drawing/2014/main" id="{E2C00B14-3242-E558-E318-A8C0BE3AED4C}"/>
              </a:ext>
            </a:extLst>
          </p:cNvPr>
          <p:cNvPicPr>
            <a:picLocks noChangeAspect="1"/>
          </p:cNvPicPr>
          <p:nvPr/>
        </p:nvPicPr>
        <p:blipFill rotWithShape="1">
          <a:blip r:embed="rId2">
            <a:extLst>
              <a:ext uri="{28A0092B-C50C-407E-A947-70E740481C1C}">
                <a14:useLocalDpi xmlns:a14="http://schemas.microsoft.com/office/drawing/2010/main" val="0"/>
              </a:ext>
            </a:extLst>
          </a:blip>
          <a:srcRect l="17983" t="14219" r="7018" b="10529"/>
          <a:stretch/>
        </p:blipFill>
        <p:spPr bwMode="auto">
          <a:xfrm>
            <a:off x="4102733" y="419008"/>
            <a:ext cx="3986530" cy="40100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9702429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application</a:t>
            </a:r>
          </a:p>
        </p:txBody>
      </p:sp>
      <p:pic>
        <p:nvPicPr>
          <p:cNvPr id="4" name="Picture 3" descr="A job application form with black text&#10;&#10;Description automatically generated">
            <a:extLst>
              <a:ext uri="{FF2B5EF4-FFF2-40B4-BE49-F238E27FC236}">
                <a16:creationId xmlns:a16="http://schemas.microsoft.com/office/drawing/2014/main" id="{A7571FF1-2837-3316-B487-A7551101D5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56" t="10840" r="10308" b="6808"/>
          <a:stretch/>
        </p:blipFill>
        <p:spPr bwMode="auto">
          <a:xfrm>
            <a:off x="4220308" y="364472"/>
            <a:ext cx="3478747" cy="436930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84238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cousin</a:t>
            </a:r>
          </a:p>
        </p:txBody>
      </p:sp>
      <p:sp>
        <p:nvSpPr>
          <p:cNvPr id="6" name="Rectangle 5">
            <a:extLst>
              <a:ext uri="{FF2B5EF4-FFF2-40B4-BE49-F238E27FC236}">
                <a16:creationId xmlns:a16="http://schemas.microsoft.com/office/drawing/2014/main" id="{CB72D697-1625-F249-7EB9-43E263204AE9}"/>
              </a:ext>
            </a:extLst>
          </p:cNvPr>
          <p:cNvSpPr/>
          <p:nvPr/>
        </p:nvSpPr>
        <p:spPr>
          <a:xfrm>
            <a:off x="4865912" y="1412734"/>
            <a:ext cx="1230086" cy="13255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A058A9F-35AC-CAA4-F6C9-37B12CE35F4E}"/>
              </a:ext>
            </a:extLst>
          </p:cNvPr>
          <p:cNvPicPr>
            <a:picLocks noChangeAspect="1"/>
          </p:cNvPicPr>
          <p:nvPr/>
        </p:nvPicPr>
        <p:blipFill>
          <a:blip r:embed="rId2"/>
          <a:stretch>
            <a:fillRect/>
          </a:stretch>
        </p:blipFill>
        <p:spPr>
          <a:xfrm>
            <a:off x="4106777" y="150960"/>
            <a:ext cx="3836931" cy="4812645"/>
          </a:xfrm>
          <a:prstGeom prst="rect">
            <a:avLst/>
          </a:prstGeom>
        </p:spPr>
      </p:pic>
      <p:sp>
        <p:nvSpPr>
          <p:cNvPr id="4" name="Rectangle 3">
            <a:extLst>
              <a:ext uri="{FF2B5EF4-FFF2-40B4-BE49-F238E27FC236}">
                <a16:creationId xmlns:a16="http://schemas.microsoft.com/office/drawing/2014/main" id="{883EF0FB-F7AF-DCF1-B13C-F022DCC934E8}"/>
              </a:ext>
            </a:extLst>
          </p:cNvPr>
          <p:cNvSpPr/>
          <p:nvPr/>
        </p:nvSpPr>
        <p:spPr>
          <a:xfrm>
            <a:off x="7527471" y="375557"/>
            <a:ext cx="522515" cy="8654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4339D92-6C7D-9E44-2A0A-B7CAABB6DA86}"/>
              </a:ext>
            </a:extLst>
          </p:cNvPr>
          <p:cNvSpPr/>
          <p:nvPr/>
        </p:nvSpPr>
        <p:spPr>
          <a:xfrm>
            <a:off x="5763986" y="489857"/>
            <a:ext cx="522515" cy="6041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387B12A-EF93-162F-C4F2-3D37DC7C2962}"/>
              </a:ext>
            </a:extLst>
          </p:cNvPr>
          <p:cNvSpPr/>
          <p:nvPr/>
        </p:nvSpPr>
        <p:spPr>
          <a:xfrm>
            <a:off x="4033157" y="653143"/>
            <a:ext cx="832755" cy="4408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023442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gender</a:t>
            </a:r>
          </a:p>
        </p:txBody>
      </p:sp>
      <p:pic>
        <p:nvPicPr>
          <p:cNvPr id="3" name="Picture 2" descr="A cartoon of a person&#10;&#10;Description automatically generated">
            <a:extLst>
              <a:ext uri="{FF2B5EF4-FFF2-40B4-BE49-F238E27FC236}">
                <a16:creationId xmlns:a16="http://schemas.microsoft.com/office/drawing/2014/main" id="{D4D09EB1-8624-BD75-0859-3AF46ACCBA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017" t="5742" r="13770" b="6429"/>
          <a:stretch/>
        </p:blipFill>
        <p:spPr bwMode="auto">
          <a:xfrm>
            <a:off x="4203669" y="655438"/>
            <a:ext cx="1582086" cy="4012746"/>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98E14DD3-2CA2-A956-23EF-71FD1FCDBE8F}"/>
              </a:ext>
            </a:extLst>
          </p:cNvPr>
          <p:cNvPicPr>
            <a:picLocks noChangeAspect="1"/>
          </p:cNvPicPr>
          <p:nvPr/>
        </p:nvPicPr>
        <p:blipFill>
          <a:blip r:embed="rId3"/>
          <a:stretch>
            <a:fillRect/>
          </a:stretch>
        </p:blipFill>
        <p:spPr>
          <a:xfrm>
            <a:off x="5785755" y="655438"/>
            <a:ext cx="2427222" cy="4012746"/>
          </a:xfrm>
          <a:prstGeom prst="rect">
            <a:avLst/>
          </a:prstGeom>
        </p:spPr>
      </p:pic>
    </p:spTree>
    <p:extLst>
      <p:ext uri="{BB962C8B-B14F-4D97-AF65-F5344CB8AC3E}">
        <p14:creationId xmlns:p14="http://schemas.microsoft.com/office/powerpoint/2010/main" val="296944854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2263015" y="2188508"/>
            <a:ext cx="8256814" cy="1749464"/>
          </a:xfrm>
        </p:spPr>
        <p:txBody>
          <a:bodyPr>
            <a:noAutofit/>
          </a:bodyPr>
          <a:lstStyle/>
          <a:p>
            <a:pPr algn="l"/>
            <a:r>
              <a:rPr lang="en-US" sz="5400" b="1" dirty="0"/>
              <a:t>A. What </a:t>
            </a:r>
            <a:r>
              <a:rPr lang="en-US" sz="5400" b="1" u="sng" dirty="0"/>
              <a:t>skills</a:t>
            </a:r>
            <a:r>
              <a:rPr lang="en-US" sz="5400" b="1" dirty="0"/>
              <a:t> do you have?</a:t>
            </a:r>
            <a:br>
              <a:rPr lang="en-US" sz="5400" b="1" dirty="0"/>
            </a:br>
            <a:r>
              <a:rPr lang="en-US" sz="5400" b="1" dirty="0">
                <a:solidFill>
                  <a:srgbClr val="FF0000"/>
                </a:solidFill>
              </a:rPr>
              <a:t>B. I can cook.</a:t>
            </a:r>
            <a:endParaRPr lang="en-US" sz="54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305128134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717453" y="919238"/>
            <a:ext cx="11085342" cy="5646374"/>
          </a:xfrm>
        </p:spPr>
        <p:txBody>
          <a:bodyPr>
            <a:noAutofit/>
          </a:bodyPr>
          <a:lstStyle/>
          <a:p>
            <a:pPr algn="l"/>
            <a:r>
              <a:rPr lang="en-US" sz="4000" b="1" dirty="0"/>
              <a:t>A. I don’t understand this application. Could you help me?</a:t>
            </a:r>
            <a:br>
              <a:rPr lang="en-US" sz="4000" b="1" dirty="0"/>
            </a:br>
            <a:r>
              <a:rPr lang="en-US" sz="4000" b="1" dirty="0">
                <a:solidFill>
                  <a:srgbClr val="FF0000"/>
                </a:solidFill>
              </a:rPr>
              <a:t>B. Sure, I can help you. We’ll fill out this application. First, write your name and date of birth here.</a:t>
            </a:r>
            <a:br>
              <a:rPr lang="en-US" sz="4000" b="1" dirty="0">
                <a:solidFill>
                  <a:srgbClr val="FF0000"/>
                </a:solidFill>
              </a:rPr>
            </a:br>
            <a:r>
              <a:rPr lang="en-US" sz="4000" b="1" dirty="0"/>
              <a:t>A. OK.</a:t>
            </a:r>
            <a:br>
              <a:rPr lang="en-US" sz="4000" b="1" dirty="0">
                <a:solidFill>
                  <a:srgbClr val="FF0000"/>
                </a:solidFill>
              </a:rPr>
            </a:br>
            <a:r>
              <a:rPr lang="en-US" sz="4000" b="1" dirty="0">
                <a:solidFill>
                  <a:srgbClr val="FF0000"/>
                </a:solidFill>
              </a:rPr>
              <a:t>B. What skills do you have?</a:t>
            </a:r>
            <a:br>
              <a:rPr lang="en-US" sz="4000" b="1" dirty="0">
                <a:solidFill>
                  <a:srgbClr val="FF0000"/>
                </a:solidFill>
              </a:rPr>
            </a:br>
            <a:r>
              <a:rPr lang="en-US" sz="4000" b="1" dirty="0"/>
              <a:t>A. I can cook.</a:t>
            </a:r>
            <a:br>
              <a:rPr lang="en-US" sz="4000" b="1" dirty="0">
                <a:solidFill>
                  <a:srgbClr val="FF0000"/>
                </a:solidFill>
              </a:rPr>
            </a:br>
            <a:r>
              <a:rPr lang="en-US" sz="4000" b="1" dirty="0">
                <a:solidFill>
                  <a:srgbClr val="FF0000"/>
                </a:solidFill>
              </a:rPr>
              <a:t>B. What training do you have?</a:t>
            </a:r>
            <a:br>
              <a:rPr lang="en-US" sz="4000" b="1" dirty="0">
                <a:solidFill>
                  <a:srgbClr val="FF0000"/>
                </a:solidFill>
              </a:rPr>
            </a:br>
            <a:r>
              <a:rPr lang="en-US" sz="4000" b="1" dirty="0"/>
              <a:t>A. I have training from cooking school.</a:t>
            </a:r>
            <a:br>
              <a:rPr lang="en-US" sz="4000" b="1" dirty="0">
                <a:solidFill>
                  <a:srgbClr val="FF0000"/>
                </a:solidFill>
              </a:rPr>
            </a:br>
            <a:endParaRPr lang="en-US" sz="40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Part 1</a:t>
            </a:r>
          </a:p>
        </p:txBody>
      </p:sp>
    </p:spTree>
    <p:extLst>
      <p:ext uri="{BB962C8B-B14F-4D97-AF65-F5344CB8AC3E}">
        <p14:creationId xmlns:p14="http://schemas.microsoft.com/office/powerpoint/2010/main" val="374721031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E6DFF-459B-FABB-31D0-FF5F7B392D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B05736-CE63-0C6B-2A97-C525067600A8}"/>
              </a:ext>
            </a:extLst>
          </p:cNvPr>
          <p:cNvSpPr>
            <a:spLocks noGrp="1"/>
          </p:cNvSpPr>
          <p:nvPr>
            <p:ph type="ctrTitle"/>
          </p:nvPr>
        </p:nvSpPr>
        <p:spPr>
          <a:xfrm>
            <a:off x="759655" y="-1422530"/>
            <a:ext cx="12192000" cy="5646374"/>
          </a:xfrm>
        </p:spPr>
        <p:txBody>
          <a:bodyPr>
            <a:noAutofit/>
          </a:bodyPr>
          <a:lstStyle/>
          <a:p>
            <a:pPr algn="l"/>
            <a:r>
              <a:rPr lang="en-US" sz="4000" b="1" dirty="0">
                <a:solidFill>
                  <a:srgbClr val="FF0000"/>
                </a:solidFill>
              </a:rPr>
              <a:t>B. What education do you have?</a:t>
            </a:r>
            <a:br>
              <a:rPr lang="en-US" sz="4000" b="1" dirty="0">
                <a:solidFill>
                  <a:srgbClr val="FF0000"/>
                </a:solidFill>
              </a:rPr>
            </a:br>
            <a:r>
              <a:rPr lang="en-US" sz="4000" b="1" dirty="0"/>
              <a:t>A. I have a 12</a:t>
            </a:r>
            <a:r>
              <a:rPr lang="en-US" sz="4000" b="1" baseline="30000" dirty="0"/>
              <a:t>th</a:t>
            </a:r>
            <a:r>
              <a:rPr lang="en-US" sz="4000" b="1" dirty="0"/>
              <a:t> grade education.</a:t>
            </a:r>
            <a:br>
              <a:rPr lang="en-US" sz="4000" b="1" dirty="0">
                <a:solidFill>
                  <a:srgbClr val="FF0000"/>
                </a:solidFill>
              </a:rPr>
            </a:br>
            <a:r>
              <a:rPr lang="en-US" sz="4000" b="1" dirty="0">
                <a:solidFill>
                  <a:srgbClr val="FF0000"/>
                </a:solidFill>
              </a:rPr>
              <a:t>B. What work experience do you have?</a:t>
            </a:r>
            <a:br>
              <a:rPr lang="en-US" sz="4000" b="1" dirty="0">
                <a:solidFill>
                  <a:srgbClr val="FF0000"/>
                </a:solidFill>
              </a:rPr>
            </a:br>
            <a:r>
              <a:rPr lang="en-US" sz="4000" b="1" dirty="0"/>
              <a:t>A. I have experience from Sally’s Pizza Place, from January to June 2022.</a:t>
            </a:r>
            <a:br>
              <a:rPr lang="en-US" sz="4000" b="1" dirty="0">
                <a:solidFill>
                  <a:srgbClr val="FF0000"/>
                </a:solidFill>
              </a:rPr>
            </a:br>
            <a:r>
              <a:rPr lang="en-US" sz="4000" b="1" dirty="0">
                <a:solidFill>
                  <a:srgbClr val="FF0000"/>
                </a:solidFill>
              </a:rPr>
              <a:t>B. OK, sounds good!</a:t>
            </a:r>
            <a:endParaRPr lang="en-US" sz="4000" b="1" dirty="0"/>
          </a:p>
        </p:txBody>
      </p:sp>
      <p:sp>
        <p:nvSpPr>
          <p:cNvPr id="3" name="TextBox 2">
            <a:extLst>
              <a:ext uri="{FF2B5EF4-FFF2-40B4-BE49-F238E27FC236}">
                <a16:creationId xmlns:a16="http://schemas.microsoft.com/office/drawing/2014/main" id="{4192F11A-9B18-BF56-D3C5-2279DF1013D6}"/>
              </a:ext>
            </a:extLst>
          </p:cNvPr>
          <p:cNvSpPr txBox="1"/>
          <p:nvPr/>
        </p:nvSpPr>
        <p:spPr>
          <a:xfrm>
            <a:off x="0" y="6273225"/>
            <a:ext cx="6598050" cy="584775"/>
          </a:xfrm>
          <a:prstGeom prst="rect">
            <a:avLst/>
          </a:prstGeom>
          <a:noFill/>
        </p:spPr>
        <p:txBody>
          <a:bodyPr wrap="square" rtlCol="0">
            <a:spAutoFit/>
          </a:bodyPr>
          <a:lstStyle/>
          <a:p>
            <a:r>
              <a:rPr lang="en-US" sz="3200" b="1" dirty="0"/>
              <a:t>Dialogue, Part 2</a:t>
            </a:r>
          </a:p>
        </p:txBody>
      </p:sp>
    </p:spTree>
    <p:extLst>
      <p:ext uri="{BB962C8B-B14F-4D97-AF65-F5344CB8AC3E}">
        <p14:creationId xmlns:p14="http://schemas.microsoft.com/office/powerpoint/2010/main" val="254697709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400" b="1" dirty="0"/>
              <a:t>Lesson 14: I’m Really Sorry.</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468134"/>
            <a:ext cx="7035394" cy="4926355"/>
          </a:xfrm>
          <a:prstGeom prst="rect">
            <a:avLst/>
          </a:prstGeom>
          <a:ln>
            <a:solidFill>
              <a:schemeClr val="tx1"/>
            </a:solidFill>
          </a:ln>
        </p:spPr>
      </p:pic>
    </p:spTree>
    <p:extLst>
      <p:ext uri="{BB962C8B-B14F-4D97-AF65-F5344CB8AC3E}">
        <p14:creationId xmlns:p14="http://schemas.microsoft.com/office/powerpoint/2010/main" val="248344209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boss</a:t>
            </a:r>
            <a:br>
              <a:rPr lang="en-US" sz="8800" b="1" dirty="0"/>
            </a:br>
            <a:r>
              <a:rPr lang="en-US" sz="8800" b="1" dirty="0"/>
              <a:t>(bosses)</a:t>
            </a:r>
          </a:p>
        </p:txBody>
      </p:sp>
      <p:pic>
        <p:nvPicPr>
          <p:cNvPr id="3" name="Picture 2" descr="A person and person standing next to a desk&#10;&#10;Description automatically generated">
            <a:extLst>
              <a:ext uri="{FF2B5EF4-FFF2-40B4-BE49-F238E27FC236}">
                <a16:creationId xmlns:a16="http://schemas.microsoft.com/office/drawing/2014/main" id="{30718469-384D-134B-17DC-4CFF77B9D5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933" t="2714" r="12896" b="3959"/>
          <a:stretch/>
        </p:blipFill>
        <p:spPr bwMode="auto">
          <a:xfrm>
            <a:off x="3460652" y="373899"/>
            <a:ext cx="4645560" cy="400444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6407047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really</a:t>
            </a:r>
          </a:p>
        </p:txBody>
      </p:sp>
      <p:pic>
        <p:nvPicPr>
          <p:cNvPr id="3" name="Picture 2" descr="A tall building with many windows&#10;&#10;Description automatically generated">
            <a:extLst>
              <a:ext uri="{FF2B5EF4-FFF2-40B4-BE49-F238E27FC236}">
                <a16:creationId xmlns:a16="http://schemas.microsoft.com/office/drawing/2014/main" id="{FB6AA561-4582-98A4-E7FC-87784084605B}"/>
              </a:ext>
            </a:extLst>
          </p:cNvPr>
          <p:cNvPicPr>
            <a:picLocks noChangeAspect="1"/>
          </p:cNvPicPr>
          <p:nvPr/>
        </p:nvPicPr>
        <p:blipFill rotWithShape="1">
          <a:blip r:embed="rId2">
            <a:extLst>
              <a:ext uri="{28A0092B-C50C-407E-A947-70E740481C1C}">
                <a14:useLocalDpi xmlns:a14="http://schemas.microsoft.com/office/drawing/2010/main" val="0"/>
              </a:ext>
            </a:extLst>
          </a:blip>
          <a:srcRect l="25877" t="4276" r="20833"/>
          <a:stretch/>
        </p:blipFill>
        <p:spPr bwMode="auto">
          <a:xfrm>
            <a:off x="4169090" y="32657"/>
            <a:ext cx="3853815" cy="48094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556984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late</a:t>
            </a:r>
          </a:p>
        </p:txBody>
      </p:sp>
      <p:pic>
        <p:nvPicPr>
          <p:cNvPr id="3" name="Picture 2" descr="A cartoon of a person driving a car&#10;&#10;Description automatically generated">
            <a:extLst>
              <a:ext uri="{FF2B5EF4-FFF2-40B4-BE49-F238E27FC236}">
                <a16:creationId xmlns:a16="http://schemas.microsoft.com/office/drawing/2014/main" id="{EC5BF96D-AB99-0B2E-C2D9-6DC5BAECE5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491" t="1097" r="7676" b="4278"/>
          <a:stretch/>
        </p:blipFill>
        <p:spPr bwMode="auto">
          <a:xfrm>
            <a:off x="3967089" y="369832"/>
            <a:ext cx="4023360" cy="429835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8326329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problem</a:t>
            </a:r>
          </a:p>
        </p:txBody>
      </p:sp>
      <p:pic>
        <p:nvPicPr>
          <p:cNvPr id="4" name="Picture 3">
            <a:extLst>
              <a:ext uri="{FF2B5EF4-FFF2-40B4-BE49-F238E27FC236}">
                <a16:creationId xmlns:a16="http://schemas.microsoft.com/office/drawing/2014/main" id="{2467CA44-B607-C6CF-AB5E-5D41B0E4508D}"/>
              </a:ext>
            </a:extLst>
          </p:cNvPr>
          <p:cNvPicPr>
            <a:picLocks noChangeAspect="1"/>
          </p:cNvPicPr>
          <p:nvPr/>
        </p:nvPicPr>
        <p:blipFill>
          <a:blip r:embed="rId2"/>
          <a:stretch>
            <a:fillRect/>
          </a:stretch>
        </p:blipFill>
        <p:spPr>
          <a:xfrm>
            <a:off x="4392018" y="443290"/>
            <a:ext cx="3407959" cy="4224894"/>
          </a:xfrm>
          <a:prstGeom prst="rect">
            <a:avLst/>
          </a:prstGeom>
        </p:spPr>
      </p:pic>
    </p:spTree>
    <p:extLst>
      <p:ext uri="{BB962C8B-B14F-4D97-AF65-F5344CB8AC3E}">
        <p14:creationId xmlns:p14="http://schemas.microsoft.com/office/powerpoint/2010/main" val="1607401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My car broke down.</a:t>
            </a:r>
          </a:p>
        </p:txBody>
      </p:sp>
      <p:pic>
        <p:nvPicPr>
          <p:cNvPr id="3" name="Picture 2" descr="A cartoon of a person standing next to a car with a hood open&#10;&#10;Description automatically generated">
            <a:extLst>
              <a:ext uri="{FF2B5EF4-FFF2-40B4-BE49-F238E27FC236}">
                <a16:creationId xmlns:a16="http://schemas.microsoft.com/office/drawing/2014/main" id="{06DD3525-02F3-D7FA-3957-7C601F870F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41" t="19737" b="10526"/>
          <a:stretch/>
        </p:blipFill>
        <p:spPr bwMode="auto">
          <a:xfrm>
            <a:off x="2747190" y="864253"/>
            <a:ext cx="6295626" cy="353553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67457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grandpa</a:t>
            </a:r>
          </a:p>
        </p:txBody>
      </p:sp>
      <p:sp>
        <p:nvSpPr>
          <p:cNvPr id="6" name="Rectangle 5">
            <a:extLst>
              <a:ext uri="{FF2B5EF4-FFF2-40B4-BE49-F238E27FC236}">
                <a16:creationId xmlns:a16="http://schemas.microsoft.com/office/drawing/2014/main" id="{CB72D697-1625-F249-7EB9-43E263204AE9}"/>
              </a:ext>
            </a:extLst>
          </p:cNvPr>
          <p:cNvSpPr/>
          <p:nvPr/>
        </p:nvSpPr>
        <p:spPr>
          <a:xfrm>
            <a:off x="4865912" y="1412734"/>
            <a:ext cx="1230086" cy="13255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83EF0FB-F7AF-DCF1-B13C-F022DCC934E8}"/>
              </a:ext>
            </a:extLst>
          </p:cNvPr>
          <p:cNvSpPr/>
          <p:nvPr/>
        </p:nvSpPr>
        <p:spPr>
          <a:xfrm>
            <a:off x="7527471" y="375557"/>
            <a:ext cx="522515" cy="8654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4339D92-6C7D-9E44-2A0A-B7CAABB6DA86}"/>
              </a:ext>
            </a:extLst>
          </p:cNvPr>
          <p:cNvSpPr/>
          <p:nvPr/>
        </p:nvSpPr>
        <p:spPr>
          <a:xfrm>
            <a:off x="5763986" y="489857"/>
            <a:ext cx="522515" cy="6041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387B12A-EF93-162F-C4F2-3D37DC7C2962}"/>
              </a:ext>
            </a:extLst>
          </p:cNvPr>
          <p:cNvSpPr/>
          <p:nvPr/>
        </p:nvSpPr>
        <p:spPr>
          <a:xfrm>
            <a:off x="4033157" y="653143"/>
            <a:ext cx="832755" cy="4408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family with a child&#10;&#10;Description automatically generated with medium confidence">
            <a:extLst>
              <a:ext uri="{FF2B5EF4-FFF2-40B4-BE49-F238E27FC236}">
                <a16:creationId xmlns:a16="http://schemas.microsoft.com/office/drawing/2014/main" id="{6ED78E6E-F8BF-BC53-FAC1-3F3CC0803A44}"/>
              </a:ext>
            </a:extLst>
          </p:cNvPr>
          <p:cNvPicPr>
            <a:picLocks noChangeAspect="1"/>
          </p:cNvPicPr>
          <p:nvPr/>
        </p:nvPicPr>
        <p:blipFill rotWithShape="1">
          <a:blip r:embed="rId2">
            <a:extLst>
              <a:ext uri="{28A0092B-C50C-407E-A947-70E740481C1C}">
                <a14:useLocalDpi xmlns:a14="http://schemas.microsoft.com/office/drawing/2010/main" val="0"/>
              </a:ext>
            </a:extLst>
          </a:blip>
          <a:srcRect l="14723" t="18213" r="61722" b="40745"/>
          <a:stretch/>
        </p:blipFill>
        <p:spPr bwMode="auto">
          <a:xfrm>
            <a:off x="4065451" y="375557"/>
            <a:ext cx="3462020" cy="4083050"/>
          </a:xfrm>
          <a:prstGeom prst="rect">
            <a:avLst/>
          </a:prstGeom>
          <a:noFill/>
          <a:ln>
            <a:noFill/>
          </a:ln>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id="{124E5BA9-9E54-E24F-C9A2-7F52E9E0775E}"/>
              </a:ext>
            </a:extLst>
          </p:cNvPr>
          <p:cNvSpPr/>
          <p:nvPr/>
        </p:nvSpPr>
        <p:spPr>
          <a:xfrm>
            <a:off x="7103136" y="644130"/>
            <a:ext cx="620668" cy="7686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019667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bad traffic</a:t>
            </a:r>
          </a:p>
        </p:txBody>
      </p:sp>
      <p:pic>
        <p:nvPicPr>
          <p:cNvPr id="3" name="Picture 2" descr="A group of cars and trucks&#10;&#10;Description automatically generated">
            <a:extLst>
              <a:ext uri="{FF2B5EF4-FFF2-40B4-BE49-F238E27FC236}">
                <a16:creationId xmlns:a16="http://schemas.microsoft.com/office/drawing/2014/main" id="{B2AFE891-E5DB-E566-E809-C8283C9C36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470" r="14502"/>
          <a:stretch/>
        </p:blipFill>
        <p:spPr bwMode="auto">
          <a:xfrm>
            <a:off x="2100773" y="864253"/>
            <a:ext cx="7990449" cy="398213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9541352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See you soon.</a:t>
            </a:r>
          </a:p>
        </p:txBody>
      </p:sp>
      <p:pic>
        <p:nvPicPr>
          <p:cNvPr id="3" name="Picture 2" descr="A cartoon of a person waving&#10;&#10;Description automatically generated">
            <a:extLst>
              <a:ext uri="{FF2B5EF4-FFF2-40B4-BE49-F238E27FC236}">
                <a16:creationId xmlns:a16="http://schemas.microsoft.com/office/drawing/2014/main" id="{85B53187-C558-CF67-E71F-4A19F69685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640" r="7237" b="3678"/>
          <a:stretch/>
        </p:blipFill>
        <p:spPr bwMode="auto">
          <a:xfrm>
            <a:off x="3629465" y="406592"/>
            <a:ext cx="4558516" cy="426159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4201088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Feel better soon.</a:t>
            </a:r>
          </a:p>
        </p:txBody>
      </p:sp>
      <p:pic>
        <p:nvPicPr>
          <p:cNvPr id="3" name="Picture 2" descr="A person standing next to a child in a bed&#10;&#10;Description automatically generated">
            <a:extLst>
              <a:ext uri="{FF2B5EF4-FFF2-40B4-BE49-F238E27FC236}">
                <a16:creationId xmlns:a16="http://schemas.microsoft.com/office/drawing/2014/main" id="{7E7C0D8E-E911-D8E1-282C-688E961392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05" t="2" r="8506" b="7368"/>
          <a:stretch/>
        </p:blipFill>
        <p:spPr bwMode="auto">
          <a:xfrm>
            <a:off x="3699803" y="153187"/>
            <a:ext cx="4275160" cy="451499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2955444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Goodbye.</a:t>
            </a:r>
            <a:br>
              <a:rPr lang="en-US" sz="8800" b="1" dirty="0"/>
            </a:br>
            <a:r>
              <a:rPr lang="en-US" sz="8800" b="1" dirty="0"/>
              <a:t>(Bye.)</a:t>
            </a:r>
          </a:p>
        </p:txBody>
      </p:sp>
      <p:pic>
        <p:nvPicPr>
          <p:cNvPr id="3" name="Picture 2" descr="A cartoon of a person walking towards a door&#10;&#10;Description automatically generated">
            <a:extLst>
              <a:ext uri="{FF2B5EF4-FFF2-40B4-BE49-F238E27FC236}">
                <a16:creationId xmlns:a16="http://schemas.microsoft.com/office/drawing/2014/main" id="{A0970AB4-036F-05A9-64F6-43760EE14D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061" t="3977" r="10746" b="3098"/>
          <a:stretch/>
        </p:blipFill>
        <p:spPr bwMode="auto">
          <a:xfrm>
            <a:off x="4449002" y="255874"/>
            <a:ext cx="3066367" cy="386788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5516203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0E1B0-D5BF-069D-7E10-D22697D033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40F985-8BF6-FD31-830D-3C436B6B693E}"/>
              </a:ext>
            </a:extLst>
          </p:cNvPr>
          <p:cNvSpPr>
            <a:spLocks noGrp="1"/>
          </p:cNvSpPr>
          <p:nvPr>
            <p:ph type="ctrTitle"/>
          </p:nvPr>
        </p:nvSpPr>
        <p:spPr>
          <a:xfrm>
            <a:off x="0" y="1805184"/>
            <a:ext cx="12191999" cy="3247632"/>
          </a:xfrm>
        </p:spPr>
        <p:txBody>
          <a:bodyPr>
            <a:noAutofit/>
          </a:bodyPr>
          <a:lstStyle/>
          <a:p>
            <a:pPr algn="l"/>
            <a:r>
              <a:rPr lang="en-US" sz="4200" b="1" dirty="0"/>
              <a:t>A. I’m really sorry, but I will be late. </a:t>
            </a:r>
            <a:r>
              <a:rPr lang="en-US" sz="4200" b="1" u="sng" dirty="0"/>
              <a:t>I’m in bad traffic</a:t>
            </a:r>
            <a:r>
              <a:rPr lang="en-US" sz="4200" b="1" dirty="0"/>
              <a:t>.</a:t>
            </a:r>
            <a:br>
              <a:rPr lang="en-US" sz="4200" b="1" dirty="0"/>
            </a:br>
            <a:r>
              <a:rPr lang="en-US" sz="4200" b="1" dirty="0">
                <a:solidFill>
                  <a:srgbClr val="FF0000"/>
                </a:solidFill>
              </a:rPr>
              <a:t>B. I understand. See you soon.</a:t>
            </a:r>
            <a:br>
              <a:rPr lang="en-US" sz="4200" b="1" dirty="0">
                <a:solidFill>
                  <a:srgbClr val="FF0000"/>
                </a:solidFill>
              </a:rPr>
            </a:br>
            <a:br>
              <a:rPr lang="en-US" sz="4200" b="1" dirty="0">
                <a:solidFill>
                  <a:srgbClr val="FF0000"/>
                </a:solidFill>
              </a:rPr>
            </a:br>
            <a:endParaRPr lang="en-US" sz="4200" b="1" dirty="0"/>
          </a:p>
        </p:txBody>
      </p:sp>
      <p:sp>
        <p:nvSpPr>
          <p:cNvPr id="3" name="TextBox 2">
            <a:extLst>
              <a:ext uri="{FF2B5EF4-FFF2-40B4-BE49-F238E27FC236}">
                <a16:creationId xmlns:a16="http://schemas.microsoft.com/office/drawing/2014/main" id="{B9345AF1-269F-E332-2E7E-00178E179EFE}"/>
              </a:ext>
            </a:extLst>
          </p:cNvPr>
          <p:cNvSpPr txBox="1"/>
          <p:nvPr/>
        </p:nvSpPr>
        <p:spPr>
          <a:xfrm>
            <a:off x="0" y="6273225"/>
            <a:ext cx="6598050" cy="584775"/>
          </a:xfrm>
          <a:prstGeom prst="rect">
            <a:avLst/>
          </a:prstGeom>
          <a:noFill/>
        </p:spPr>
        <p:txBody>
          <a:bodyPr wrap="square" rtlCol="0">
            <a:spAutoFit/>
          </a:bodyPr>
          <a:lstStyle/>
          <a:p>
            <a:r>
              <a:rPr lang="en-US" sz="3200" b="1" dirty="0"/>
              <a:t>Sentences Using Vocabulary 1</a:t>
            </a:r>
          </a:p>
        </p:txBody>
      </p:sp>
    </p:spTree>
    <p:extLst>
      <p:ext uri="{BB962C8B-B14F-4D97-AF65-F5344CB8AC3E}">
        <p14:creationId xmlns:p14="http://schemas.microsoft.com/office/powerpoint/2010/main" val="198880590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502050" y="342144"/>
            <a:ext cx="12191999" cy="3247632"/>
          </a:xfrm>
        </p:spPr>
        <p:txBody>
          <a:bodyPr>
            <a:noAutofit/>
          </a:bodyPr>
          <a:lstStyle/>
          <a:p>
            <a:pPr algn="l"/>
            <a:r>
              <a:rPr lang="en-US" sz="4200" b="1" dirty="0"/>
              <a:t>A. I’m sorry, but I can’t  work today. I’m really sick.</a:t>
            </a:r>
            <a:br>
              <a:rPr lang="en-US" sz="4200" b="1" dirty="0">
                <a:solidFill>
                  <a:srgbClr val="FF0000"/>
                </a:solidFill>
              </a:rPr>
            </a:br>
            <a:r>
              <a:rPr lang="en-US" sz="4200" b="1" dirty="0">
                <a:solidFill>
                  <a:srgbClr val="FF0000"/>
                </a:solidFill>
              </a:rPr>
              <a:t>B. I understand. Feel better soon.</a:t>
            </a:r>
            <a:endParaRPr lang="en-US" sz="42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Sentences Using Vocabulary 2</a:t>
            </a:r>
          </a:p>
        </p:txBody>
      </p:sp>
    </p:spTree>
    <p:extLst>
      <p:ext uri="{BB962C8B-B14F-4D97-AF65-F5344CB8AC3E}">
        <p14:creationId xmlns:p14="http://schemas.microsoft.com/office/powerpoint/2010/main" val="33787459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492369" y="1392887"/>
            <a:ext cx="11422966" cy="4072225"/>
          </a:xfrm>
        </p:spPr>
        <p:txBody>
          <a:bodyPr>
            <a:noAutofit/>
          </a:bodyPr>
          <a:lstStyle/>
          <a:p>
            <a:pPr algn="l"/>
            <a:r>
              <a:rPr lang="en-US" sz="4000" b="1" dirty="0"/>
              <a:t>A. Oh, no, I will be late to my doctor’s appointment! I’ll call the doctor’s office.</a:t>
            </a:r>
            <a:br>
              <a:rPr lang="en-US" sz="4000" b="1" dirty="0"/>
            </a:br>
            <a:r>
              <a:rPr lang="en-US" sz="4000" b="1" dirty="0">
                <a:solidFill>
                  <a:srgbClr val="FF0000"/>
                </a:solidFill>
              </a:rPr>
              <a:t>B. Hello? This is Dr. Meyer’s office.</a:t>
            </a:r>
            <a:br>
              <a:rPr lang="en-US" sz="4000" b="1" dirty="0">
                <a:solidFill>
                  <a:srgbClr val="FF0000"/>
                </a:solidFill>
              </a:rPr>
            </a:br>
            <a:r>
              <a:rPr lang="en-US" sz="4000" b="1" dirty="0"/>
              <a:t>A. Hi, this is Bima Wati. I’m really sorry, but I will be late for my appointment. I’m in bad traffic.</a:t>
            </a:r>
            <a:br>
              <a:rPr lang="en-US" sz="4000" b="1" dirty="0"/>
            </a:br>
            <a:r>
              <a:rPr lang="en-US" sz="4000" b="1" dirty="0">
                <a:solidFill>
                  <a:srgbClr val="FF0000"/>
                </a:solidFill>
              </a:rPr>
              <a:t>B. I understand. See you soon.</a:t>
            </a:r>
            <a:br>
              <a:rPr lang="en-US" sz="4000" b="1" dirty="0">
                <a:solidFill>
                  <a:srgbClr val="FF0000"/>
                </a:solidFill>
              </a:rPr>
            </a:br>
            <a:r>
              <a:rPr lang="en-US" sz="4000" b="1" dirty="0"/>
              <a:t>A. Thank you! Goodbye.</a:t>
            </a:r>
            <a:br>
              <a:rPr lang="en-US" sz="4000" b="1" dirty="0">
                <a:solidFill>
                  <a:srgbClr val="FF0000"/>
                </a:solidFill>
              </a:rPr>
            </a:br>
            <a:r>
              <a:rPr lang="en-US" sz="4000" b="1" dirty="0">
                <a:solidFill>
                  <a:srgbClr val="FF0000"/>
                </a:solidFill>
              </a:rPr>
              <a:t>B. Goodbye.</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1</a:t>
            </a:r>
          </a:p>
        </p:txBody>
      </p:sp>
    </p:spTree>
    <p:extLst>
      <p:ext uri="{BB962C8B-B14F-4D97-AF65-F5344CB8AC3E}">
        <p14:creationId xmlns:p14="http://schemas.microsoft.com/office/powerpoint/2010/main" val="136945487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552450" y="1575767"/>
            <a:ext cx="11087100" cy="4072225"/>
          </a:xfrm>
        </p:spPr>
        <p:txBody>
          <a:bodyPr>
            <a:noAutofit/>
          </a:bodyPr>
          <a:lstStyle/>
          <a:p>
            <a:pPr algn="l"/>
            <a:r>
              <a:rPr lang="en-US" sz="4000" b="1" dirty="0"/>
              <a:t>A. I can’t work today. I’m sick! I’ll call my boss.</a:t>
            </a:r>
            <a:br>
              <a:rPr lang="en-US" sz="4000" b="1" dirty="0"/>
            </a:br>
            <a:r>
              <a:rPr lang="en-US" sz="4000" b="1" dirty="0">
                <a:solidFill>
                  <a:srgbClr val="FF0000"/>
                </a:solidFill>
              </a:rPr>
              <a:t>B. Hello?</a:t>
            </a:r>
            <a:br>
              <a:rPr lang="en-US" sz="4000" b="1" dirty="0">
                <a:solidFill>
                  <a:srgbClr val="FF0000"/>
                </a:solidFill>
              </a:rPr>
            </a:br>
            <a:r>
              <a:rPr lang="en-US" sz="4000" b="1" dirty="0"/>
              <a:t>A. Hi, Sue. This is Cindy. I’m sorry, but I can’t work today.</a:t>
            </a:r>
            <a:br>
              <a:rPr lang="en-US" sz="4000" b="1" dirty="0"/>
            </a:br>
            <a:r>
              <a:rPr lang="en-US" sz="4000" b="1" dirty="0">
                <a:solidFill>
                  <a:srgbClr val="FF0000"/>
                </a:solidFill>
              </a:rPr>
              <a:t>B. What’s the problem?</a:t>
            </a:r>
            <a:br>
              <a:rPr lang="en-US" sz="4000" b="1" dirty="0">
                <a:solidFill>
                  <a:srgbClr val="FF0000"/>
                </a:solidFill>
              </a:rPr>
            </a:br>
            <a:r>
              <a:rPr lang="en-US" sz="4000" b="1" dirty="0"/>
              <a:t>A. I’m really sick</a:t>
            </a:r>
            <a:br>
              <a:rPr lang="en-US" sz="4000" b="1" dirty="0">
                <a:solidFill>
                  <a:srgbClr val="FF0000"/>
                </a:solidFill>
              </a:rPr>
            </a:br>
            <a:r>
              <a:rPr lang="en-US" sz="4000" b="1" dirty="0">
                <a:solidFill>
                  <a:srgbClr val="FF0000"/>
                </a:solidFill>
              </a:rPr>
              <a:t>B. I understand. Feel better soon.</a:t>
            </a:r>
            <a:br>
              <a:rPr lang="en-US" sz="4000" b="1" dirty="0">
                <a:solidFill>
                  <a:srgbClr val="FF0000"/>
                </a:solidFill>
              </a:rPr>
            </a:br>
            <a:r>
              <a:rPr lang="en-US" sz="4000" b="1" dirty="0"/>
              <a:t>A. Thank you. Goodbye.</a:t>
            </a:r>
            <a:br>
              <a:rPr lang="en-US" sz="4000" b="1" dirty="0">
                <a:solidFill>
                  <a:srgbClr val="FF0000"/>
                </a:solidFill>
              </a:rPr>
            </a:br>
            <a:r>
              <a:rPr lang="en-US" sz="4000" b="1" dirty="0">
                <a:solidFill>
                  <a:srgbClr val="FF0000"/>
                </a:solidFill>
              </a:rPr>
              <a:t>B. Bye!</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2</a:t>
            </a:r>
          </a:p>
        </p:txBody>
      </p:sp>
    </p:spTree>
    <p:extLst>
      <p:ext uri="{BB962C8B-B14F-4D97-AF65-F5344CB8AC3E}">
        <p14:creationId xmlns:p14="http://schemas.microsoft.com/office/powerpoint/2010/main" val="381171746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400" b="1" dirty="0"/>
              <a:t>Lesson 15: It’s Time to Clock Out!</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294326"/>
            <a:ext cx="7035394" cy="5273970"/>
          </a:xfrm>
          <a:prstGeom prst="rect">
            <a:avLst/>
          </a:prstGeom>
          <a:ln>
            <a:solidFill>
              <a:schemeClr val="tx1"/>
            </a:solidFill>
          </a:ln>
        </p:spPr>
      </p:pic>
    </p:spTree>
    <p:extLst>
      <p:ext uri="{BB962C8B-B14F-4D97-AF65-F5344CB8AC3E}">
        <p14:creationId xmlns:p14="http://schemas.microsoft.com/office/powerpoint/2010/main" val="42182878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bakery</a:t>
            </a:r>
          </a:p>
        </p:txBody>
      </p:sp>
      <p:pic>
        <p:nvPicPr>
          <p:cNvPr id="3" name="Picture 2" descr="A bakery building with a store front&#10;&#10;Description automatically generated">
            <a:extLst>
              <a:ext uri="{FF2B5EF4-FFF2-40B4-BE49-F238E27FC236}">
                <a16:creationId xmlns:a16="http://schemas.microsoft.com/office/drawing/2014/main" id="{156DE001-BF2D-3A25-1C54-88314A686E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886" t="15461" r="13158" b="18092"/>
          <a:stretch/>
        </p:blipFill>
        <p:spPr bwMode="auto">
          <a:xfrm>
            <a:off x="2897945" y="641226"/>
            <a:ext cx="5916952" cy="37449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5685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grandma</a:t>
            </a:r>
          </a:p>
        </p:txBody>
      </p:sp>
      <p:sp>
        <p:nvSpPr>
          <p:cNvPr id="6" name="Rectangle 5">
            <a:extLst>
              <a:ext uri="{FF2B5EF4-FFF2-40B4-BE49-F238E27FC236}">
                <a16:creationId xmlns:a16="http://schemas.microsoft.com/office/drawing/2014/main" id="{CB72D697-1625-F249-7EB9-43E263204AE9}"/>
              </a:ext>
            </a:extLst>
          </p:cNvPr>
          <p:cNvSpPr/>
          <p:nvPr/>
        </p:nvSpPr>
        <p:spPr>
          <a:xfrm>
            <a:off x="4865912" y="1412734"/>
            <a:ext cx="1230086" cy="13255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83EF0FB-F7AF-DCF1-B13C-F022DCC934E8}"/>
              </a:ext>
            </a:extLst>
          </p:cNvPr>
          <p:cNvSpPr/>
          <p:nvPr/>
        </p:nvSpPr>
        <p:spPr>
          <a:xfrm>
            <a:off x="7527471" y="375557"/>
            <a:ext cx="522515" cy="8654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4339D92-6C7D-9E44-2A0A-B7CAABB6DA86}"/>
              </a:ext>
            </a:extLst>
          </p:cNvPr>
          <p:cNvSpPr/>
          <p:nvPr/>
        </p:nvSpPr>
        <p:spPr>
          <a:xfrm>
            <a:off x="5763986" y="489857"/>
            <a:ext cx="522515" cy="6041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387B12A-EF93-162F-C4F2-3D37DC7C2962}"/>
              </a:ext>
            </a:extLst>
          </p:cNvPr>
          <p:cNvSpPr/>
          <p:nvPr/>
        </p:nvSpPr>
        <p:spPr>
          <a:xfrm>
            <a:off x="4033157" y="653143"/>
            <a:ext cx="832755" cy="4408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family with a child&#10;&#10;Description automatically generated with medium confidence">
            <a:extLst>
              <a:ext uri="{FF2B5EF4-FFF2-40B4-BE49-F238E27FC236}">
                <a16:creationId xmlns:a16="http://schemas.microsoft.com/office/drawing/2014/main" id="{6ED78E6E-F8BF-BC53-FAC1-3F3CC0803A44}"/>
              </a:ext>
            </a:extLst>
          </p:cNvPr>
          <p:cNvPicPr>
            <a:picLocks noChangeAspect="1"/>
          </p:cNvPicPr>
          <p:nvPr/>
        </p:nvPicPr>
        <p:blipFill rotWithShape="1">
          <a:blip r:embed="rId2">
            <a:extLst>
              <a:ext uri="{28A0092B-C50C-407E-A947-70E740481C1C}">
                <a14:useLocalDpi xmlns:a14="http://schemas.microsoft.com/office/drawing/2010/main" val="0"/>
              </a:ext>
            </a:extLst>
          </a:blip>
          <a:srcRect l="14723" t="18213" r="61722" b="40745"/>
          <a:stretch/>
        </p:blipFill>
        <p:spPr bwMode="auto">
          <a:xfrm>
            <a:off x="4114614" y="180250"/>
            <a:ext cx="3674114" cy="4333190"/>
          </a:xfrm>
          <a:prstGeom prst="rect">
            <a:avLst/>
          </a:prstGeom>
          <a:noFill/>
          <a:ln>
            <a:noFill/>
          </a:ln>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id="{124E5BA9-9E54-E24F-C9A2-7F52E9E0775E}"/>
              </a:ext>
            </a:extLst>
          </p:cNvPr>
          <p:cNvSpPr/>
          <p:nvPr/>
        </p:nvSpPr>
        <p:spPr>
          <a:xfrm rot="16815060">
            <a:off x="4203640" y="489276"/>
            <a:ext cx="620668" cy="7686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638001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supervisor</a:t>
            </a:r>
          </a:p>
        </p:txBody>
      </p:sp>
      <p:pic>
        <p:nvPicPr>
          <p:cNvPr id="3" name="Picture 2" descr="A cartoon of a chef&#10;&#10;Description automatically generated">
            <a:extLst>
              <a:ext uri="{FF2B5EF4-FFF2-40B4-BE49-F238E27FC236}">
                <a16:creationId xmlns:a16="http://schemas.microsoft.com/office/drawing/2014/main" id="{BB16F88E-9843-7B57-1D9B-0C2A9CFCE780}"/>
              </a:ext>
            </a:extLst>
          </p:cNvPr>
          <p:cNvPicPr>
            <a:picLocks noChangeAspect="1"/>
          </p:cNvPicPr>
          <p:nvPr/>
        </p:nvPicPr>
        <p:blipFill rotWithShape="1">
          <a:blip r:embed="rId2">
            <a:extLst>
              <a:ext uri="{28A0092B-C50C-407E-A947-70E740481C1C}">
                <a14:useLocalDpi xmlns:a14="http://schemas.microsoft.com/office/drawing/2010/main" val="0"/>
              </a:ext>
            </a:extLst>
          </a:blip>
          <a:srcRect l="11601" r="14948" b="5109"/>
          <a:stretch/>
        </p:blipFill>
        <p:spPr bwMode="auto">
          <a:xfrm>
            <a:off x="4692792" y="368218"/>
            <a:ext cx="2806411" cy="429996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7212657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uniform</a:t>
            </a:r>
          </a:p>
        </p:txBody>
      </p:sp>
      <p:pic>
        <p:nvPicPr>
          <p:cNvPr id="3" name="Picture 2" descr="A chef's uniform with a hat&#10;&#10;Description automatically generated">
            <a:extLst>
              <a:ext uri="{FF2B5EF4-FFF2-40B4-BE49-F238E27FC236}">
                <a16:creationId xmlns:a16="http://schemas.microsoft.com/office/drawing/2014/main" id="{0D68299F-0933-DF26-D409-85C0F0EBECD7}"/>
              </a:ext>
            </a:extLst>
          </p:cNvPr>
          <p:cNvPicPr>
            <a:picLocks noChangeAspect="1"/>
          </p:cNvPicPr>
          <p:nvPr/>
        </p:nvPicPr>
        <p:blipFill rotWithShape="1">
          <a:blip r:embed="rId2">
            <a:extLst>
              <a:ext uri="{28A0092B-C50C-407E-A947-70E740481C1C}">
                <a14:useLocalDpi xmlns:a14="http://schemas.microsoft.com/office/drawing/2010/main" val="0"/>
              </a:ext>
            </a:extLst>
          </a:blip>
          <a:srcRect l="13363" t="5158" r="12070" b="5306"/>
          <a:stretch/>
        </p:blipFill>
        <p:spPr bwMode="auto">
          <a:xfrm>
            <a:off x="4529797" y="152154"/>
            <a:ext cx="3240696" cy="455319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4273706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clock in</a:t>
            </a:r>
          </a:p>
        </p:txBody>
      </p:sp>
      <p:pic>
        <p:nvPicPr>
          <p:cNvPr id="3" name="Picture 2" descr="A person wearing a chef uniform&#10;&#10;Description automatically generated">
            <a:extLst>
              <a:ext uri="{FF2B5EF4-FFF2-40B4-BE49-F238E27FC236}">
                <a16:creationId xmlns:a16="http://schemas.microsoft.com/office/drawing/2014/main" id="{B0E9A002-819C-000F-4583-44959F49AF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37" r="8553"/>
          <a:stretch/>
        </p:blipFill>
        <p:spPr bwMode="auto">
          <a:xfrm>
            <a:off x="4224335" y="349549"/>
            <a:ext cx="3743325" cy="43186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848791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clock out</a:t>
            </a:r>
          </a:p>
        </p:txBody>
      </p:sp>
      <p:pic>
        <p:nvPicPr>
          <p:cNvPr id="3" name="Picture 2">
            <a:extLst>
              <a:ext uri="{FF2B5EF4-FFF2-40B4-BE49-F238E27FC236}">
                <a16:creationId xmlns:a16="http://schemas.microsoft.com/office/drawing/2014/main" id="{EA23948D-8415-CA0C-49F3-66F7FFD0FF89}"/>
              </a:ext>
            </a:extLst>
          </p:cNvPr>
          <p:cNvPicPr>
            <a:picLocks noChangeAspect="1"/>
          </p:cNvPicPr>
          <p:nvPr/>
        </p:nvPicPr>
        <p:blipFill>
          <a:blip r:embed="rId2"/>
          <a:stretch>
            <a:fillRect/>
          </a:stretch>
        </p:blipFill>
        <p:spPr>
          <a:xfrm>
            <a:off x="4233508" y="394518"/>
            <a:ext cx="3724979" cy="4273666"/>
          </a:xfrm>
          <a:prstGeom prst="rect">
            <a:avLst/>
          </a:prstGeom>
        </p:spPr>
      </p:pic>
    </p:spTree>
    <p:extLst>
      <p:ext uri="{BB962C8B-B14F-4D97-AF65-F5344CB8AC3E}">
        <p14:creationId xmlns:p14="http://schemas.microsoft.com/office/powerpoint/2010/main" val="259418874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put on</a:t>
            </a:r>
          </a:p>
        </p:txBody>
      </p:sp>
      <p:pic>
        <p:nvPicPr>
          <p:cNvPr id="3" name="Picture 2" descr="A person holding a jacket&#10;&#10;Description automatically generated">
            <a:extLst>
              <a:ext uri="{FF2B5EF4-FFF2-40B4-BE49-F238E27FC236}">
                <a16:creationId xmlns:a16="http://schemas.microsoft.com/office/drawing/2014/main" id="{0EDED1F6-9581-534E-57B2-44D907B728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41" t="10569" r="16463" b="8537"/>
          <a:stretch/>
        </p:blipFill>
        <p:spPr bwMode="auto">
          <a:xfrm>
            <a:off x="4732971" y="239608"/>
            <a:ext cx="2726053" cy="44285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778374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take off</a:t>
            </a:r>
          </a:p>
        </p:txBody>
      </p:sp>
      <p:pic>
        <p:nvPicPr>
          <p:cNvPr id="4" name="Picture 3" descr="A person holding a piece of clothing&#10;&#10;Description automatically generated">
            <a:extLst>
              <a:ext uri="{FF2B5EF4-FFF2-40B4-BE49-F238E27FC236}">
                <a16:creationId xmlns:a16="http://schemas.microsoft.com/office/drawing/2014/main" id="{0962DC43-A3F4-2E9F-981B-E1E6CCB3006D}"/>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002" t="10543" r="19968" b="6390"/>
          <a:stretch/>
        </p:blipFill>
        <p:spPr bwMode="auto">
          <a:xfrm>
            <a:off x="5078427" y="222095"/>
            <a:ext cx="2035142" cy="444608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0288148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instructions</a:t>
            </a:r>
          </a:p>
        </p:txBody>
      </p:sp>
      <p:pic>
        <p:nvPicPr>
          <p:cNvPr id="4" name="Picture 3" descr="A white paper with black text&#10;&#10;Description automatically generated">
            <a:extLst>
              <a:ext uri="{FF2B5EF4-FFF2-40B4-BE49-F238E27FC236}">
                <a16:creationId xmlns:a16="http://schemas.microsoft.com/office/drawing/2014/main" id="{52EDD00F-3628-0F6D-DF89-D90F2EBF17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18" t="9282" r="4605" b="8381"/>
          <a:stretch/>
        </p:blipFill>
        <p:spPr bwMode="auto">
          <a:xfrm>
            <a:off x="3924191" y="397285"/>
            <a:ext cx="4343617" cy="439750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1028556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Wash your hands.</a:t>
            </a:r>
          </a:p>
        </p:txBody>
      </p:sp>
      <p:pic>
        <p:nvPicPr>
          <p:cNvPr id="3" name="Picture 2" descr="A cartoon of hands washing with soap&#10;&#10;Description automatically generated">
            <a:extLst>
              <a:ext uri="{FF2B5EF4-FFF2-40B4-BE49-F238E27FC236}">
                <a16:creationId xmlns:a16="http://schemas.microsoft.com/office/drawing/2014/main" id="{E46775EE-F076-1566-2186-7B5B00D4F1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36" r="15570" b="6299"/>
          <a:stretch/>
        </p:blipFill>
        <p:spPr bwMode="auto">
          <a:xfrm>
            <a:off x="4481828" y="422030"/>
            <a:ext cx="3075134" cy="424615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507049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Take a break.</a:t>
            </a:r>
          </a:p>
        </p:txBody>
      </p:sp>
      <p:pic>
        <p:nvPicPr>
          <p:cNvPr id="4" name="Picture 3" descr="A cartoon of a person holding a cup&#10;&#10;Description automatically generated">
            <a:extLst>
              <a:ext uri="{FF2B5EF4-FFF2-40B4-BE49-F238E27FC236}">
                <a16:creationId xmlns:a16="http://schemas.microsoft.com/office/drawing/2014/main" id="{1BF4A632-42F9-1990-54E1-F31343B8DE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625" r="8897" b="10965"/>
          <a:stretch/>
        </p:blipFill>
        <p:spPr bwMode="auto">
          <a:xfrm>
            <a:off x="4039281" y="422031"/>
            <a:ext cx="3807729" cy="424615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001509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3015002" y="2565338"/>
            <a:ext cx="6161995" cy="1727323"/>
          </a:xfrm>
        </p:spPr>
        <p:txBody>
          <a:bodyPr>
            <a:noAutofit/>
          </a:bodyPr>
          <a:lstStyle/>
          <a:p>
            <a:pPr algn="l"/>
            <a:r>
              <a:rPr lang="en-US" sz="5400" b="1" dirty="0"/>
              <a:t>A. What should I do?</a:t>
            </a:r>
            <a:br>
              <a:rPr lang="en-US" sz="5400" b="1" dirty="0"/>
            </a:br>
            <a:r>
              <a:rPr lang="en-US" sz="5400" b="1" dirty="0">
                <a:solidFill>
                  <a:srgbClr val="FF0000"/>
                </a:solidFill>
              </a:rPr>
              <a:t>B. </a:t>
            </a:r>
            <a:r>
              <a:rPr lang="en-US" sz="5400" b="1" u="sng" dirty="0">
                <a:solidFill>
                  <a:srgbClr val="FF0000"/>
                </a:solidFill>
              </a:rPr>
              <a:t>Wash your hands</a:t>
            </a:r>
            <a:r>
              <a:rPr lang="en-US" sz="5400" b="1" dirty="0">
                <a:solidFill>
                  <a:srgbClr val="FF0000"/>
                </a:solidFill>
              </a:rPr>
              <a:t>.</a:t>
            </a:r>
            <a:endParaRPr lang="en-US" sz="54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3212230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54746" y="2176860"/>
            <a:ext cx="5438192" cy="2887510"/>
          </a:xfrm>
        </p:spPr>
        <p:txBody>
          <a:bodyPr>
            <a:noAutofit/>
          </a:bodyPr>
          <a:lstStyle/>
          <a:p>
            <a:r>
              <a:rPr lang="en-US" sz="8000" b="1" dirty="0"/>
              <a:t>Unit 1: Where We Live</a:t>
            </a:r>
          </a:p>
        </p:txBody>
      </p:sp>
      <p:pic>
        <p:nvPicPr>
          <p:cNvPr id="4" name="Picture 3">
            <a:extLst>
              <a:ext uri="{FF2B5EF4-FFF2-40B4-BE49-F238E27FC236}">
                <a16:creationId xmlns:a16="http://schemas.microsoft.com/office/drawing/2014/main" id="{502D4176-E983-2C41-8030-1EE415AF67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65358" y="709904"/>
            <a:ext cx="5438192" cy="5438192"/>
          </a:xfrm>
          <a:prstGeom prst="rect">
            <a:avLst/>
          </a:prstGeom>
          <a:ln>
            <a:solidFill>
              <a:schemeClr val="tx1"/>
            </a:solidFill>
          </a:ln>
        </p:spPr>
      </p:pic>
    </p:spTree>
    <p:extLst>
      <p:ext uri="{BB962C8B-B14F-4D97-AF65-F5344CB8AC3E}">
        <p14:creationId xmlns:p14="http://schemas.microsoft.com/office/powerpoint/2010/main" val="200952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friend</a:t>
            </a:r>
          </a:p>
        </p:txBody>
      </p:sp>
      <p:pic>
        <p:nvPicPr>
          <p:cNvPr id="4" name="Picture 3">
            <a:extLst>
              <a:ext uri="{FF2B5EF4-FFF2-40B4-BE49-F238E27FC236}">
                <a16:creationId xmlns:a16="http://schemas.microsoft.com/office/drawing/2014/main" id="{6ABD9BAF-9E87-61E2-0D0B-CABE91D466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81915" y="0"/>
            <a:ext cx="3302177" cy="4853354"/>
          </a:xfrm>
          <a:prstGeom prst="rect">
            <a:avLst/>
          </a:prstGeom>
        </p:spPr>
      </p:pic>
    </p:spTree>
    <p:extLst>
      <p:ext uri="{BB962C8B-B14F-4D97-AF65-F5344CB8AC3E}">
        <p14:creationId xmlns:p14="http://schemas.microsoft.com/office/powerpoint/2010/main" val="35459160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586154" y="2905165"/>
            <a:ext cx="11605846" cy="3101552"/>
          </a:xfrm>
        </p:spPr>
        <p:txBody>
          <a:bodyPr>
            <a:noAutofit/>
          </a:bodyPr>
          <a:lstStyle/>
          <a:p>
            <a:pPr algn="l"/>
            <a:br>
              <a:rPr lang="en-US" sz="5400" b="1" dirty="0"/>
            </a:br>
            <a:br>
              <a:rPr lang="en-US" sz="5400" b="1" dirty="0"/>
            </a:br>
            <a:br>
              <a:rPr lang="en-US" sz="5400" b="1" dirty="0"/>
            </a:br>
            <a:r>
              <a:rPr lang="en-US" sz="4000" b="1" dirty="0"/>
              <a:t>A. Welcome to work at the bakery! I am your supervisor.</a:t>
            </a:r>
            <a:br>
              <a:rPr lang="en-US" sz="4000" b="1" dirty="0"/>
            </a:br>
            <a:r>
              <a:rPr lang="en-US" sz="4000" b="1" dirty="0">
                <a:solidFill>
                  <a:srgbClr val="FF0000"/>
                </a:solidFill>
              </a:rPr>
              <a:t>B. Thank you! What should I do?</a:t>
            </a:r>
            <a:br>
              <a:rPr lang="en-US" sz="4000" b="1" dirty="0"/>
            </a:br>
            <a:r>
              <a:rPr lang="en-US" sz="4000" b="1" dirty="0"/>
              <a:t>A. These are your instructions: First, clock in. Second, put on your uniform and wash your hands. Third, make bread with me. Fourth, we will take a break.</a:t>
            </a:r>
            <a:br>
              <a:rPr lang="en-US" sz="4000" b="1" dirty="0">
                <a:solidFill>
                  <a:srgbClr val="FF0000"/>
                </a:solidFill>
              </a:rPr>
            </a:br>
            <a:r>
              <a:rPr lang="en-US" sz="4000" b="1" dirty="0">
                <a:solidFill>
                  <a:srgbClr val="FF0000"/>
                </a:solidFill>
              </a:rPr>
              <a:t>B. Sounds good!</a:t>
            </a:r>
            <a:endParaRPr lang="en-US" sz="40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1</a:t>
            </a:r>
          </a:p>
        </p:txBody>
      </p:sp>
      <p:sp>
        <p:nvSpPr>
          <p:cNvPr id="4" name="TextBox 3">
            <a:extLst>
              <a:ext uri="{FF2B5EF4-FFF2-40B4-BE49-F238E27FC236}">
                <a16:creationId xmlns:a16="http://schemas.microsoft.com/office/drawing/2014/main" id="{7877E8F6-29FE-5BC2-D5AC-4D517A2DB77C}"/>
              </a:ext>
            </a:extLst>
          </p:cNvPr>
          <p:cNvSpPr txBox="1"/>
          <p:nvPr/>
        </p:nvSpPr>
        <p:spPr>
          <a:xfrm>
            <a:off x="293077" y="478050"/>
            <a:ext cx="4016829" cy="923330"/>
          </a:xfrm>
          <a:prstGeom prst="rect">
            <a:avLst/>
          </a:prstGeom>
          <a:noFill/>
        </p:spPr>
        <p:txBody>
          <a:bodyPr wrap="square" rtlCol="0">
            <a:spAutoFit/>
          </a:bodyPr>
          <a:lstStyle/>
          <a:p>
            <a:r>
              <a:rPr lang="en-US" sz="5400" b="1" dirty="0">
                <a:solidFill>
                  <a:schemeClr val="bg2">
                    <a:lumMod val="50000"/>
                  </a:schemeClr>
                </a:solidFill>
              </a:rPr>
              <a:t>At 4:00 a.m.</a:t>
            </a:r>
          </a:p>
        </p:txBody>
      </p:sp>
    </p:spTree>
    <p:extLst>
      <p:ext uri="{BB962C8B-B14F-4D97-AF65-F5344CB8AC3E}">
        <p14:creationId xmlns:p14="http://schemas.microsoft.com/office/powerpoint/2010/main" val="58484802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235989" y="2596462"/>
            <a:ext cx="11576957" cy="1665076"/>
          </a:xfrm>
        </p:spPr>
        <p:txBody>
          <a:bodyPr>
            <a:noAutofit/>
          </a:bodyPr>
          <a:lstStyle/>
          <a:p>
            <a:pPr algn="l"/>
            <a:br>
              <a:rPr lang="en-US" sz="4800" b="1" dirty="0"/>
            </a:br>
            <a:br>
              <a:rPr lang="en-US" sz="4800" b="1" dirty="0"/>
            </a:br>
            <a:br>
              <a:rPr lang="en-US" sz="4800" b="1" dirty="0"/>
            </a:br>
            <a:r>
              <a:rPr lang="en-US" sz="4000" b="1" dirty="0"/>
              <a:t>A. Good work today! Clock out and go home.</a:t>
            </a:r>
            <a:br>
              <a:rPr lang="en-US" sz="4000" b="1" dirty="0"/>
            </a:br>
            <a:r>
              <a:rPr lang="en-US" sz="4000" b="1" dirty="0">
                <a:solidFill>
                  <a:srgbClr val="FF0000"/>
                </a:solidFill>
              </a:rPr>
              <a:t>B. Thanks! See you tomorrow</a:t>
            </a:r>
            <a:br>
              <a:rPr lang="en-US" sz="4000" b="1" dirty="0">
                <a:solidFill>
                  <a:srgbClr val="FF0000"/>
                </a:solidFill>
              </a:rPr>
            </a:br>
            <a:r>
              <a:rPr lang="en-US" sz="4000" b="1" dirty="0"/>
              <a:t>A. Bye!</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2</a:t>
            </a:r>
          </a:p>
        </p:txBody>
      </p:sp>
      <p:sp>
        <p:nvSpPr>
          <p:cNvPr id="4" name="TextBox 3">
            <a:extLst>
              <a:ext uri="{FF2B5EF4-FFF2-40B4-BE49-F238E27FC236}">
                <a16:creationId xmlns:a16="http://schemas.microsoft.com/office/drawing/2014/main" id="{7877E8F6-29FE-5BC2-D5AC-4D517A2DB77C}"/>
              </a:ext>
            </a:extLst>
          </p:cNvPr>
          <p:cNvSpPr txBox="1"/>
          <p:nvPr/>
        </p:nvSpPr>
        <p:spPr>
          <a:xfrm>
            <a:off x="307521" y="584775"/>
            <a:ext cx="4261758" cy="923330"/>
          </a:xfrm>
          <a:prstGeom prst="rect">
            <a:avLst/>
          </a:prstGeom>
          <a:noFill/>
        </p:spPr>
        <p:txBody>
          <a:bodyPr wrap="square" rtlCol="0">
            <a:spAutoFit/>
          </a:bodyPr>
          <a:lstStyle/>
          <a:p>
            <a:r>
              <a:rPr lang="en-US" sz="5400" b="1" dirty="0">
                <a:solidFill>
                  <a:schemeClr val="bg2">
                    <a:lumMod val="50000"/>
                  </a:schemeClr>
                </a:solidFill>
              </a:rPr>
              <a:t>At 12:30 p.m.</a:t>
            </a:r>
          </a:p>
        </p:txBody>
      </p:sp>
    </p:spTree>
    <p:extLst>
      <p:ext uri="{BB962C8B-B14F-4D97-AF65-F5344CB8AC3E}">
        <p14:creationId xmlns:p14="http://schemas.microsoft.com/office/powerpoint/2010/main" val="361062565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225083" y="3625833"/>
            <a:ext cx="4698609" cy="1237910"/>
          </a:xfrm>
        </p:spPr>
        <p:txBody>
          <a:bodyPr>
            <a:noAutofit/>
          </a:bodyPr>
          <a:lstStyle/>
          <a:p>
            <a:r>
              <a:rPr lang="en-US" sz="7000" b="1" dirty="0"/>
              <a:t>Unit 5: Staying Healthy</a:t>
            </a:r>
          </a:p>
        </p:txBody>
      </p:sp>
      <p:pic>
        <p:nvPicPr>
          <p:cNvPr id="4" name="Picture 3">
            <a:extLst>
              <a:ext uri="{FF2B5EF4-FFF2-40B4-BE49-F238E27FC236}">
                <a16:creationId xmlns:a16="http://schemas.microsoft.com/office/drawing/2014/main" id="{502D4176-E983-2C41-8030-1EE415AF67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55868" y="709904"/>
            <a:ext cx="5438192" cy="5438192"/>
          </a:xfrm>
          <a:prstGeom prst="rect">
            <a:avLst/>
          </a:prstGeom>
          <a:ln>
            <a:solidFill>
              <a:schemeClr val="tx1"/>
            </a:solidFill>
          </a:ln>
        </p:spPr>
      </p:pic>
    </p:spTree>
    <p:extLst>
      <p:ext uri="{BB962C8B-B14F-4D97-AF65-F5344CB8AC3E}">
        <p14:creationId xmlns:p14="http://schemas.microsoft.com/office/powerpoint/2010/main" val="377682534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400" b="1" dirty="0"/>
              <a:t>Lesson 16: Are You Worried Or Calm?</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294326"/>
            <a:ext cx="7035394" cy="5273970"/>
          </a:xfrm>
          <a:prstGeom prst="rect">
            <a:avLst/>
          </a:prstGeom>
          <a:ln>
            <a:solidFill>
              <a:schemeClr val="tx1"/>
            </a:solidFill>
          </a:ln>
        </p:spPr>
      </p:pic>
    </p:spTree>
    <p:extLst>
      <p:ext uri="{BB962C8B-B14F-4D97-AF65-F5344CB8AC3E}">
        <p14:creationId xmlns:p14="http://schemas.microsoft.com/office/powerpoint/2010/main" val="73289751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calm</a:t>
            </a:r>
          </a:p>
        </p:txBody>
      </p:sp>
      <p:pic>
        <p:nvPicPr>
          <p:cNvPr id="3" name="Picture 2" descr="A cartoon of a person with her eyes closed&#10;&#10;Description automatically generated">
            <a:extLst>
              <a:ext uri="{FF2B5EF4-FFF2-40B4-BE49-F238E27FC236}">
                <a16:creationId xmlns:a16="http://schemas.microsoft.com/office/drawing/2014/main" id="{61CF987C-EC31-491D-04CF-027CCEB872A9}"/>
              </a:ext>
            </a:extLst>
          </p:cNvPr>
          <p:cNvPicPr>
            <a:picLocks noChangeAspect="1"/>
          </p:cNvPicPr>
          <p:nvPr/>
        </p:nvPicPr>
        <p:blipFill rotWithShape="1">
          <a:blip r:embed="rId2">
            <a:extLst>
              <a:ext uri="{28A0092B-C50C-407E-A947-70E740481C1C}">
                <a14:useLocalDpi xmlns:a14="http://schemas.microsoft.com/office/drawing/2010/main" val="0"/>
              </a:ext>
            </a:extLst>
          </a:blip>
          <a:srcRect l="12939" t="4623" r="13815" b="11583"/>
          <a:stretch/>
        </p:blipFill>
        <p:spPr bwMode="auto">
          <a:xfrm>
            <a:off x="4344668" y="317164"/>
            <a:ext cx="3502660" cy="43510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9581373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excited</a:t>
            </a:r>
          </a:p>
        </p:txBody>
      </p:sp>
      <p:pic>
        <p:nvPicPr>
          <p:cNvPr id="4" name="Picture 3" descr="A cartoon of a person with her hands up&#10;&#10;Description automatically generated">
            <a:extLst>
              <a:ext uri="{FF2B5EF4-FFF2-40B4-BE49-F238E27FC236}">
                <a16:creationId xmlns:a16="http://schemas.microsoft.com/office/drawing/2014/main" id="{5929326D-9E6B-C59D-3D52-181F1B3F73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526" r="9649" b="6320"/>
          <a:stretch/>
        </p:blipFill>
        <p:spPr bwMode="auto">
          <a:xfrm>
            <a:off x="3696152" y="225083"/>
            <a:ext cx="4799695" cy="444310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52988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bored</a:t>
            </a:r>
          </a:p>
        </p:txBody>
      </p:sp>
      <p:pic>
        <p:nvPicPr>
          <p:cNvPr id="3" name="Picture 2" descr="A cartoon of a child&#10;&#10;Description automatically generated">
            <a:extLst>
              <a:ext uri="{FF2B5EF4-FFF2-40B4-BE49-F238E27FC236}">
                <a16:creationId xmlns:a16="http://schemas.microsoft.com/office/drawing/2014/main" id="{1C8FA78E-4A5A-B8ED-05D9-097E133334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526" r="12062" b="5294"/>
          <a:stretch/>
        </p:blipFill>
        <p:spPr bwMode="auto">
          <a:xfrm>
            <a:off x="3839278" y="295422"/>
            <a:ext cx="4513439" cy="451343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045528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worried</a:t>
            </a:r>
          </a:p>
        </p:txBody>
      </p:sp>
      <p:pic>
        <p:nvPicPr>
          <p:cNvPr id="3" name="Picture 2" descr="A cartoon of a person with her hands together&#10;&#10;Description automatically generated">
            <a:extLst>
              <a:ext uri="{FF2B5EF4-FFF2-40B4-BE49-F238E27FC236}">
                <a16:creationId xmlns:a16="http://schemas.microsoft.com/office/drawing/2014/main" id="{C7377041-010E-3FE2-0745-17C962DD7522}"/>
              </a:ext>
            </a:extLst>
          </p:cNvPr>
          <p:cNvPicPr>
            <a:picLocks noChangeAspect="1"/>
          </p:cNvPicPr>
          <p:nvPr/>
        </p:nvPicPr>
        <p:blipFill rotWithShape="1">
          <a:blip r:embed="rId2">
            <a:extLst>
              <a:ext uri="{28A0092B-C50C-407E-A947-70E740481C1C}">
                <a14:useLocalDpi xmlns:a14="http://schemas.microsoft.com/office/drawing/2010/main" val="0"/>
              </a:ext>
            </a:extLst>
          </a:blip>
          <a:srcRect l="13816" t="6426" r="16448" b="4684"/>
          <a:stretch/>
        </p:blipFill>
        <p:spPr bwMode="auto">
          <a:xfrm>
            <a:off x="4343398" y="206821"/>
            <a:ext cx="3505200" cy="457390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5560259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confused</a:t>
            </a:r>
          </a:p>
        </p:txBody>
      </p:sp>
      <p:pic>
        <p:nvPicPr>
          <p:cNvPr id="4" name="Picture 3" descr="A cartoon of a person with her hands up&#10;&#10;Description automatically generated">
            <a:extLst>
              <a:ext uri="{FF2B5EF4-FFF2-40B4-BE49-F238E27FC236}">
                <a16:creationId xmlns:a16="http://schemas.microsoft.com/office/drawing/2014/main" id="{8D4FBA44-34A5-2107-98D0-0F2CB8DE79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86" r="2631"/>
          <a:stretch/>
        </p:blipFill>
        <p:spPr bwMode="auto">
          <a:xfrm>
            <a:off x="3525495" y="379829"/>
            <a:ext cx="5141006" cy="438683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579446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everyone</a:t>
            </a:r>
          </a:p>
        </p:txBody>
      </p:sp>
      <p:pic>
        <p:nvPicPr>
          <p:cNvPr id="4" name="Picture 3" descr="A group of people sitting in chairs&#10;&#10;Description automatically generated">
            <a:extLst>
              <a:ext uri="{FF2B5EF4-FFF2-40B4-BE49-F238E27FC236}">
                <a16:creationId xmlns:a16="http://schemas.microsoft.com/office/drawing/2014/main" id="{C78DAE77-6590-1B70-7F4E-AE8503F2CCC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3264" y="181671"/>
            <a:ext cx="7025468" cy="4486513"/>
          </a:xfrm>
          <a:prstGeom prst="rect">
            <a:avLst/>
          </a:prstGeom>
          <a:noFill/>
          <a:ln>
            <a:noFill/>
          </a:ln>
        </p:spPr>
      </p:pic>
    </p:spTree>
    <p:extLst>
      <p:ext uri="{BB962C8B-B14F-4D97-AF65-F5344CB8AC3E}">
        <p14:creationId xmlns:p14="http://schemas.microsoft.com/office/powerpoint/2010/main" val="3274523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neighbor</a:t>
            </a:r>
          </a:p>
        </p:txBody>
      </p:sp>
      <p:pic>
        <p:nvPicPr>
          <p:cNvPr id="3" name="Picture 2">
            <a:extLst>
              <a:ext uri="{FF2B5EF4-FFF2-40B4-BE49-F238E27FC236}">
                <a16:creationId xmlns:a16="http://schemas.microsoft.com/office/drawing/2014/main" id="{E086BA0E-8A35-B3AA-0969-D46C85DBBD8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68920" y="363893"/>
            <a:ext cx="6454156" cy="4304291"/>
          </a:xfrm>
          <a:prstGeom prst="rect">
            <a:avLst/>
          </a:prstGeom>
        </p:spPr>
      </p:pic>
    </p:spTree>
    <p:extLst>
      <p:ext uri="{BB962C8B-B14F-4D97-AF65-F5344CB8AC3E}">
        <p14:creationId xmlns:p14="http://schemas.microsoft.com/office/powerpoint/2010/main" val="170029505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someone</a:t>
            </a:r>
          </a:p>
        </p:txBody>
      </p:sp>
      <p:pic>
        <p:nvPicPr>
          <p:cNvPr id="3" name="Picture 2" descr="A group of people sitting in chairs&#10;&#10;Description automatically generated">
            <a:extLst>
              <a:ext uri="{FF2B5EF4-FFF2-40B4-BE49-F238E27FC236}">
                <a16:creationId xmlns:a16="http://schemas.microsoft.com/office/drawing/2014/main" id="{776B5704-FBE1-0CDB-8825-C2DE875D3B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37" t="13237" r="41667" b="7623"/>
          <a:stretch/>
        </p:blipFill>
        <p:spPr bwMode="auto">
          <a:xfrm>
            <a:off x="3277772" y="253882"/>
            <a:ext cx="5119978" cy="469565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1377827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no one</a:t>
            </a:r>
          </a:p>
        </p:txBody>
      </p:sp>
      <p:pic>
        <p:nvPicPr>
          <p:cNvPr id="4" name="Picture 3" descr="A row of chairs in a row&#10;&#10;Description automatically generated">
            <a:extLst>
              <a:ext uri="{FF2B5EF4-FFF2-40B4-BE49-F238E27FC236}">
                <a16:creationId xmlns:a16="http://schemas.microsoft.com/office/drawing/2014/main" id="{ACAB5BED-511F-0FDA-4600-74F5FBCF15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878" t="26872" r="23025" b="14960"/>
          <a:stretch/>
        </p:blipFill>
        <p:spPr bwMode="auto">
          <a:xfrm>
            <a:off x="3446584" y="836931"/>
            <a:ext cx="5048688" cy="383125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7097465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2799470" y="1166487"/>
            <a:ext cx="12192000" cy="4187401"/>
          </a:xfrm>
        </p:spPr>
        <p:txBody>
          <a:bodyPr>
            <a:noAutofit/>
          </a:bodyPr>
          <a:lstStyle/>
          <a:p>
            <a:pPr algn="l"/>
            <a:r>
              <a:rPr lang="en-US" sz="4200" b="1" dirty="0"/>
              <a:t>A. Are you worried or </a:t>
            </a:r>
            <a:r>
              <a:rPr lang="en-US" sz="4200" b="1" u="sng" dirty="0"/>
              <a:t>calm</a:t>
            </a:r>
            <a:r>
              <a:rPr lang="en-US" sz="4200" b="1" dirty="0"/>
              <a:t>?</a:t>
            </a:r>
            <a:br>
              <a:rPr lang="en-US" sz="4200" b="1" dirty="0"/>
            </a:br>
            <a:r>
              <a:rPr lang="en-US" sz="4200" b="1" dirty="0">
                <a:solidFill>
                  <a:srgbClr val="FF0000"/>
                </a:solidFill>
              </a:rPr>
              <a:t>B. I’m worried.</a:t>
            </a:r>
            <a:br>
              <a:rPr lang="en-US" sz="4200" b="1" dirty="0">
                <a:solidFill>
                  <a:srgbClr val="FF0000"/>
                </a:solidFill>
              </a:rPr>
            </a:br>
            <a:br>
              <a:rPr lang="en-US" sz="4200" b="1" dirty="0">
                <a:solidFill>
                  <a:srgbClr val="FF0000"/>
                </a:solidFill>
              </a:rPr>
            </a:br>
            <a:br>
              <a:rPr lang="en-US" sz="4200" b="1" dirty="0">
                <a:solidFill>
                  <a:srgbClr val="FF0000"/>
                </a:solidFill>
              </a:rPr>
            </a:br>
            <a:endParaRPr lang="en-US" sz="42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Sentences Using Vocabulary 1</a:t>
            </a:r>
          </a:p>
        </p:txBody>
      </p:sp>
    </p:spTree>
    <p:extLst>
      <p:ext uri="{BB962C8B-B14F-4D97-AF65-F5344CB8AC3E}">
        <p14:creationId xmlns:p14="http://schemas.microsoft.com/office/powerpoint/2010/main" val="9905743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56F3F-F4A2-A4D8-F049-E3B12101BF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4D2D64-BDDE-3EF2-E403-143FA58C6B37}"/>
              </a:ext>
            </a:extLst>
          </p:cNvPr>
          <p:cNvSpPr>
            <a:spLocks noGrp="1"/>
          </p:cNvSpPr>
          <p:nvPr>
            <p:ph type="ctrTitle"/>
          </p:nvPr>
        </p:nvSpPr>
        <p:spPr>
          <a:xfrm>
            <a:off x="1420837" y="434967"/>
            <a:ext cx="11183815" cy="4187401"/>
          </a:xfrm>
        </p:spPr>
        <p:txBody>
          <a:bodyPr>
            <a:noAutofit/>
          </a:bodyPr>
          <a:lstStyle/>
          <a:p>
            <a:pPr algn="l"/>
            <a:br>
              <a:rPr lang="en-US" sz="4200" b="1" dirty="0">
                <a:solidFill>
                  <a:srgbClr val="FF0000"/>
                </a:solidFill>
              </a:rPr>
            </a:br>
            <a:br>
              <a:rPr lang="en-US" sz="4200" b="1" dirty="0">
                <a:solidFill>
                  <a:srgbClr val="FF0000"/>
                </a:solidFill>
              </a:rPr>
            </a:br>
            <a:r>
              <a:rPr lang="en-US" sz="4200" b="1" dirty="0"/>
              <a:t>A. Everyone speaks English. No one speaks Spanish.</a:t>
            </a:r>
            <a:br>
              <a:rPr lang="en-US" sz="4200" b="1" dirty="0"/>
            </a:br>
            <a:r>
              <a:rPr lang="en-US" sz="4200" b="1" dirty="0">
                <a:solidFill>
                  <a:srgbClr val="FF0000"/>
                </a:solidFill>
              </a:rPr>
              <a:t>B. Can someone help you?</a:t>
            </a:r>
            <a:br>
              <a:rPr lang="en-US" sz="4200" b="1" dirty="0">
                <a:solidFill>
                  <a:srgbClr val="FF0000"/>
                </a:solidFill>
              </a:rPr>
            </a:br>
            <a:r>
              <a:rPr lang="en-US" sz="4200" b="1" dirty="0"/>
              <a:t>A. My friend can help me.</a:t>
            </a:r>
          </a:p>
        </p:txBody>
      </p:sp>
      <p:sp>
        <p:nvSpPr>
          <p:cNvPr id="3" name="TextBox 2">
            <a:extLst>
              <a:ext uri="{FF2B5EF4-FFF2-40B4-BE49-F238E27FC236}">
                <a16:creationId xmlns:a16="http://schemas.microsoft.com/office/drawing/2014/main" id="{F4B0448C-FC47-FF3F-9C24-206ECA97AD4D}"/>
              </a:ext>
            </a:extLst>
          </p:cNvPr>
          <p:cNvSpPr txBox="1"/>
          <p:nvPr/>
        </p:nvSpPr>
        <p:spPr>
          <a:xfrm>
            <a:off x="0" y="6273225"/>
            <a:ext cx="6598050" cy="584775"/>
          </a:xfrm>
          <a:prstGeom prst="rect">
            <a:avLst/>
          </a:prstGeom>
          <a:noFill/>
        </p:spPr>
        <p:txBody>
          <a:bodyPr wrap="square" rtlCol="0">
            <a:spAutoFit/>
          </a:bodyPr>
          <a:lstStyle/>
          <a:p>
            <a:r>
              <a:rPr lang="en-US" sz="3200" b="1" dirty="0"/>
              <a:t>Sentences Using Vocabulary 2</a:t>
            </a:r>
          </a:p>
        </p:txBody>
      </p:sp>
    </p:spTree>
    <p:extLst>
      <p:ext uri="{BB962C8B-B14F-4D97-AF65-F5344CB8AC3E}">
        <p14:creationId xmlns:p14="http://schemas.microsoft.com/office/powerpoint/2010/main" val="344696660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144172" y="1923128"/>
            <a:ext cx="9903655" cy="3011744"/>
          </a:xfrm>
        </p:spPr>
        <p:txBody>
          <a:bodyPr>
            <a:noAutofit/>
          </a:bodyPr>
          <a:lstStyle/>
          <a:p>
            <a:pPr algn="l"/>
            <a:r>
              <a:rPr lang="en-US" sz="4000" b="1" dirty="0"/>
              <a:t>A. Tomorrow I will go to a new school.</a:t>
            </a:r>
            <a:br>
              <a:rPr lang="en-US" sz="4000" b="1" dirty="0"/>
            </a:br>
            <a:r>
              <a:rPr lang="en-US" sz="4000" b="1" dirty="0">
                <a:solidFill>
                  <a:srgbClr val="FF0000"/>
                </a:solidFill>
              </a:rPr>
              <a:t>B. How do you feel? Are you worried or calm?</a:t>
            </a:r>
            <a:br>
              <a:rPr lang="en-US" sz="4000" b="1" dirty="0">
                <a:solidFill>
                  <a:srgbClr val="FF0000"/>
                </a:solidFill>
              </a:rPr>
            </a:br>
            <a:r>
              <a:rPr lang="en-US" sz="4000" b="1" dirty="0"/>
              <a:t>A. I’m worried. Everyone speaks English. No one speaks Spanish.</a:t>
            </a:r>
            <a:br>
              <a:rPr lang="en-US" sz="4000" b="1" dirty="0"/>
            </a:br>
            <a:r>
              <a:rPr lang="en-US" sz="4000" b="1" dirty="0">
                <a:solidFill>
                  <a:srgbClr val="FF0000"/>
                </a:solidFill>
              </a:rPr>
              <a:t>B. I understand. Can someone help you?</a:t>
            </a:r>
            <a:br>
              <a:rPr lang="en-US" sz="4000" b="1" dirty="0">
                <a:solidFill>
                  <a:srgbClr val="FF0000"/>
                </a:solidFill>
              </a:rPr>
            </a:br>
            <a:r>
              <a:rPr lang="en-US" sz="4000" b="1" dirty="0"/>
              <a:t>A. My friend, Maria, can help me?</a:t>
            </a:r>
            <a:br>
              <a:rPr lang="en-US" sz="4000" b="1" dirty="0"/>
            </a:br>
            <a:r>
              <a:rPr lang="en-US" sz="4000" b="1" dirty="0">
                <a:solidFill>
                  <a:srgbClr val="FF0000"/>
                </a:solidFill>
              </a:rPr>
              <a:t>B. Great! Be calm and have a good day!</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a:t>
            </a:r>
          </a:p>
        </p:txBody>
      </p:sp>
    </p:spTree>
    <p:extLst>
      <p:ext uri="{BB962C8B-B14F-4D97-AF65-F5344CB8AC3E}">
        <p14:creationId xmlns:p14="http://schemas.microsoft.com/office/powerpoint/2010/main" val="227673912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000" b="1" dirty="0"/>
              <a:t>Lesson 17: I’d Like to Make an Appointment.</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294326"/>
            <a:ext cx="7035394" cy="5273970"/>
          </a:xfrm>
          <a:prstGeom prst="rect">
            <a:avLst/>
          </a:prstGeom>
          <a:ln>
            <a:solidFill>
              <a:schemeClr val="tx1"/>
            </a:solidFill>
          </a:ln>
        </p:spPr>
      </p:pic>
    </p:spTree>
    <p:extLst>
      <p:ext uri="{BB962C8B-B14F-4D97-AF65-F5344CB8AC3E}">
        <p14:creationId xmlns:p14="http://schemas.microsoft.com/office/powerpoint/2010/main" val="223337299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knee</a:t>
            </a:r>
          </a:p>
        </p:txBody>
      </p:sp>
      <p:pic>
        <p:nvPicPr>
          <p:cNvPr id="3" name="Picture 2" descr="A black arrow pointing to a leg&#10;&#10;Description automatically generated">
            <a:extLst>
              <a:ext uri="{FF2B5EF4-FFF2-40B4-BE49-F238E27FC236}">
                <a16:creationId xmlns:a16="http://schemas.microsoft.com/office/drawing/2014/main" id="{A1E21007-E69D-1003-6E4C-34D2B98254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992" t="2091" r="10526" b="5139"/>
          <a:stretch/>
        </p:blipFill>
        <p:spPr bwMode="auto">
          <a:xfrm>
            <a:off x="4028927" y="864253"/>
            <a:ext cx="4134141" cy="399905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4274261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shoulder</a:t>
            </a:r>
          </a:p>
        </p:txBody>
      </p:sp>
      <p:pic>
        <p:nvPicPr>
          <p:cNvPr id="3" name="Picture 2" descr="A cartoon of a child&#10;&#10;Description automatically generated">
            <a:extLst>
              <a:ext uri="{FF2B5EF4-FFF2-40B4-BE49-F238E27FC236}">
                <a16:creationId xmlns:a16="http://schemas.microsoft.com/office/drawing/2014/main" id="{E713B10E-EFC1-C374-6B22-FA360B6DAF73}"/>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9956" t="14181" r="13376" b="42105"/>
          <a:stretch/>
        </p:blipFill>
        <p:spPr bwMode="auto">
          <a:xfrm>
            <a:off x="4125593" y="791509"/>
            <a:ext cx="3940810" cy="38766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659336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neck</a:t>
            </a:r>
          </a:p>
        </p:txBody>
      </p:sp>
      <p:pic>
        <p:nvPicPr>
          <p:cNvPr id="3" name="Picture 2" descr="A cartoon of a child&#10;&#10;Description automatically generated">
            <a:extLst>
              <a:ext uri="{FF2B5EF4-FFF2-40B4-BE49-F238E27FC236}">
                <a16:creationId xmlns:a16="http://schemas.microsoft.com/office/drawing/2014/main" id="{E1269AB4-8967-1A46-C3CA-2F38C3043C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859" t="13158" r="23027" b="42578"/>
          <a:stretch/>
        </p:blipFill>
        <p:spPr bwMode="auto">
          <a:xfrm>
            <a:off x="4348160" y="675304"/>
            <a:ext cx="3495675" cy="39928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4594821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finger</a:t>
            </a:r>
          </a:p>
        </p:txBody>
      </p:sp>
      <p:pic>
        <p:nvPicPr>
          <p:cNvPr id="3" name="Picture 2" descr="A hand with a black arrow pointing to the left&#10;&#10;Description automatically generated">
            <a:extLst>
              <a:ext uri="{FF2B5EF4-FFF2-40B4-BE49-F238E27FC236}">
                <a16:creationId xmlns:a16="http://schemas.microsoft.com/office/drawing/2014/main" id="{D5E9B6EA-5B40-0FD2-BB4B-7AC3A027DF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158" r="29825"/>
          <a:stretch/>
        </p:blipFill>
        <p:spPr bwMode="auto">
          <a:xfrm>
            <a:off x="4285613" y="434004"/>
            <a:ext cx="3620770" cy="42341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77962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our</a:t>
            </a:r>
          </a:p>
        </p:txBody>
      </p:sp>
      <p:pic>
        <p:nvPicPr>
          <p:cNvPr id="4" name="Picture 3">
            <a:extLst>
              <a:ext uri="{FF2B5EF4-FFF2-40B4-BE49-F238E27FC236}">
                <a16:creationId xmlns:a16="http://schemas.microsoft.com/office/drawing/2014/main" id="{9E66627C-9D76-6E30-390A-563F598085A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27421" y="280641"/>
            <a:ext cx="5337153" cy="4755593"/>
          </a:xfrm>
          <a:prstGeom prst="rect">
            <a:avLst/>
          </a:prstGeom>
        </p:spPr>
      </p:pic>
    </p:spTree>
    <p:extLst>
      <p:ext uri="{BB962C8B-B14F-4D97-AF65-F5344CB8AC3E}">
        <p14:creationId xmlns:p14="http://schemas.microsoft.com/office/powerpoint/2010/main" val="161691006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toe</a:t>
            </a:r>
          </a:p>
        </p:txBody>
      </p:sp>
      <p:pic>
        <p:nvPicPr>
          <p:cNvPr id="3" name="Picture 2" descr="A foot and a black arrow&#10;&#10;Description automatically generated">
            <a:extLst>
              <a:ext uri="{FF2B5EF4-FFF2-40B4-BE49-F238E27FC236}">
                <a16:creationId xmlns:a16="http://schemas.microsoft.com/office/drawing/2014/main" id="{B8E2424A-4AA1-3E7D-7483-EFDF9A11C6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33" r="6798" b="19408"/>
          <a:stretch/>
        </p:blipFill>
        <p:spPr bwMode="auto">
          <a:xfrm>
            <a:off x="3502855" y="864253"/>
            <a:ext cx="5680122" cy="35954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4731838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stomachache</a:t>
            </a:r>
          </a:p>
        </p:txBody>
      </p:sp>
      <p:pic>
        <p:nvPicPr>
          <p:cNvPr id="4" name="Picture 3" descr="A cartoon of a person holding his stomach&#10;&#10;Description automatically generated">
            <a:extLst>
              <a:ext uri="{FF2B5EF4-FFF2-40B4-BE49-F238E27FC236}">
                <a16:creationId xmlns:a16="http://schemas.microsoft.com/office/drawing/2014/main" id="{E2400E08-F6B7-0583-C105-98D3C45F3392}"/>
              </a:ext>
            </a:extLst>
          </p:cNvPr>
          <p:cNvPicPr>
            <a:picLocks noChangeAspect="1"/>
          </p:cNvPicPr>
          <p:nvPr/>
        </p:nvPicPr>
        <p:blipFill rotWithShape="1">
          <a:blip r:embed="rId2">
            <a:extLst>
              <a:ext uri="{28A0092B-C50C-407E-A947-70E740481C1C}">
                <a14:useLocalDpi xmlns:a14="http://schemas.microsoft.com/office/drawing/2010/main" val="0"/>
              </a:ext>
            </a:extLst>
          </a:blip>
          <a:srcRect l="15358" t="5694" r="13681" b="39723"/>
          <a:stretch/>
        </p:blipFill>
        <p:spPr bwMode="auto">
          <a:xfrm>
            <a:off x="4672636" y="494152"/>
            <a:ext cx="2846727" cy="417403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7633311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headache</a:t>
            </a:r>
          </a:p>
        </p:txBody>
      </p:sp>
      <p:pic>
        <p:nvPicPr>
          <p:cNvPr id="3" name="Picture 2" descr="A cartoon of a person with his hand on his forehead&#10;&#10;Description automatically generated">
            <a:extLst>
              <a:ext uri="{FF2B5EF4-FFF2-40B4-BE49-F238E27FC236}">
                <a16:creationId xmlns:a16="http://schemas.microsoft.com/office/drawing/2014/main" id="{6C29DE86-962F-0473-B4E1-5C07ED511512}"/>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500" t="5487" r="8553" b="7636"/>
          <a:stretch/>
        </p:blipFill>
        <p:spPr bwMode="auto">
          <a:xfrm>
            <a:off x="4134165" y="526079"/>
            <a:ext cx="3923665" cy="414210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7717621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fever</a:t>
            </a:r>
          </a:p>
        </p:txBody>
      </p:sp>
      <p:pic>
        <p:nvPicPr>
          <p:cNvPr id="4" name="Picture 3" descr="A cartoon of a person wrapped in a blanket&#10;&#10;Description automatically generated">
            <a:extLst>
              <a:ext uri="{FF2B5EF4-FFF2-40B4-BE49-F238E27FC236}">
                <a16:creationId xmlns:a16="http://schemas.microsoft.com/office/drawing/2014/main" id="{0D5DA243-A617-714D-7618-249DEDEFEF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00" t="6767" r="11184" b="10205"/>
          <a:stretch/>
        </p:blipFill>
        <p:spPr bwMode="auto">
          <a:xfrm>
            <a:off x="4438648" y="343834"/>
            <a:ext cx="3314700" cy="43243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9444547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cough</a:t>
            </a:r>
          </a:p>
        </p:txBody>
      </p:sp>
      <p:pic>
        <p:nvPicPr>
          <p:cNvPr id="3" name="Picture 2" descr="A cartoon of a person with her hand to her mouth&#10;&#10;Description automatically generated">
            <a:extLst>
              <a:ext uri="{FF2B5EF4-FFF2-40B4-BE49-F238E27FC236}">
                <a16:creationId xmlns:a16="http://schemas.microsoft.com/office/drawing/2014/main" id="{94D8C22D-B9C6-FF53-54C9-DE63C903E43C}"/>
              </a:ext>
            </a:extLst>
          </p:cNvPr>
          <p:cNvPicPr>
            <a:picLocks noChangeAspect="1"/>
          </p:cNvPicPr>
          <p:nvPr/>
        </p:nvPicPr>
        <p:blipFill rotWithShape="1">
          <a:blip r:embed="rId2">
            <a:extLst>
              <a:ext uri="{28A0092B-C50C-407E-A947-70E740481C1C}">
                <a14:useLocalDpi xmlns:a14="http://schemas.microsoft.com/office/drawing/2010/main" val="0"/>
              </a:ext>
            </a:extLst>
          </a:blip>
          <a:srcRect l="14693" t="3169" r="12719" b="4560"/>
          <a:stretch/>
        </p:blipFill>
        <p:spPr bwMode="auto">
          <a:xfrm>
            <a:off x="4660105" y="373521"/>
            <a:ext cx="2871785" cy="429466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1909750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427B5-B863-5C2E-4373-9BF9D15D9D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A19131-1A58-17EB-9454-4EC931667F56}"/>
              </a:ext>
            </a:extLst>
          </p:cNvPr>
          <p:cNvSpPr>
            <a:spLocks noGrp="1"/>
          </p:cNvSpPr>
          <p:nvPr>
            <p:ph type="ctrTitle"/>
          </p:nvPr>
        </p:nvSpPr>
        <p:spPr>
          <a:xfrm>
            <a:off x="2551339" y="1511269"/>
            <a:ext cx="7089321" cy="3835461"/>
          </a:xfrm>
        </p:spPr>
        <p:txBody>
          <a:bodyPr>
            <a:noAutofit/>
          </a:bodyPr>
          <a:lstStyle/>
          <a:p>
            <a:pPr algn="l"/>
            <a:r>
              <a:rPr lang="en-US" sz="5400" b="1" dirty="0"/>
              <a:t>A. What’s the problem?</a:t>
            </a:r>
            <a:br>
              <a:rPr lang="en-US" sz="5400" b="1" dirty="0"/>
            </a:br>
            <a:r>
              <a:rPr lang="en-US" sz="5400" b="1" dirty="0">
                <a:solidFill>
                  <a:srgbClr val="FF0000"/>
                </a:solidFill>
              </a:rPr>
              <a:t>B. My </a:t>
            </a:r>
            <a:r>
              <a:rPr lang="en-US" sz="5400" b="1" u="sng" dirty="0">
                <a:solidFill>
                  <a:srgbClr val="FF0000"/>
                </a:solidFill>
              </a:rPr>
              <a:t>neck</a:t>
            </a:r>
            <a:r>
              <a:rPr lang="en-US" sz="5400" b="1" dirty="0">
                <a:solidFill>
                  <a:srgbClr val="FF0000"/>
                </a:solidFill>
              </a:rPr>
              <a:t> really hurts.</a:t>
            </a:r>
            <a:br>
              <a:rPr lang="en-US" sz="5400" b="1" dirty="0">
                <a:solidFill>
                  <a:srgbClr val="FF0000"/>
                </a:solidFill>
              </a:rPr>
            </a:br>
            <a:br>
              <a:rPr lang="en-US" sz="5400" b="1" dirty="0">
                <a:solidFill>
                  <a:srgbClr val="FF0000"/>
                </a:solidFill>
              </a:rPr>
            </a:br>
            <a:endParaRPr lang="en-US" sz="5400" b="1" dirty="0"/>
          </a:p>
        </p:txBody>
      </p:sp>
      <p:sp>
        <p:nvSpPr>
          <p:cNvPr id="3" name="TextBox 2">
            <a:extLst>
              <a:ext uri="{FF2B5EF4-FFF2-40B4-BE49-F238E27FC236}">
                <a16:creationId xmlns:a16="http://schemas.microsoft.com/office/drawing/2014/main" id="{12A27C5F-4072-8F20-8918-CD6DE7FB8558}"/>
              </a:ext>
            </a:extLst>
          </p:cNvPr>
          <p:cNvSpPr txBox="1"/>
          <p:nvPr/>
        </p:nvSpPr>
        <p:spPr>
          <a:xfrm>
            <a:off x="0" y="6273225"/>
            <a:ext cx="6598050" cy="584775"/>
          </a:xfrm>
          <a:prstGeom prst="rect">
            <a:avLst/>
          </a:prstGeom>
          <a:noFill/>
        </p:spPr>
        <p:txBody>
          <a:bodyPr wrap="square" rtlCol="0">
            <a:spAutoFit/>
          </a:bodyPr>
          <a:lstStyle/>
          <a:p>
            <a:r>
              <a:rPr lang="en-US" sz="3200" b="1" dirty="0"/>
              <a:t>Sentences Using Vocabulary 1</a:t>
            </a:r>
          </a:p>
        </p:txBody>
      </p:sp>
    </p:spTree>
    <p:extLst>
      <p:ext uri="{BB962C8B-B14F-4D97-AF65-F5344CB8AC3E}">
        <p14:creationId xmlns:p14="http://schemas.microsoft.com/office/powerpoint/2010/main" val="231704906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2551339" y="-406461"/>
            <a:ext cx="7089321" cy="3835461"/>
          </a:xfrm>
        </p:spPr>
        <p:txBody>
          <a:bodyPr>
            <a:noAutofit/>
          </a:bodyPr>
          <a:lstStyle/>
          <a:p>
            <a:pPr algn="l"/>
            <a:r>
              <a:rPr lang="en-US" sz="5400" b="1" dirty="0"/>
              <a:t>A. What’s the problem?</a:t>
            </a:r>
            <a:br>
              <a:rPr lang="en-US" sz="5400" b="1" dirty="0"/>
            </a:br>
            <a:r>
              <a:rPr lang="en-US" sz="5400" b="1" dirty="0">
                <a:solidFill>
                  <a:srgbClr val="FF0000"/>
                </a:solidFill>
              </a:rPr>
              <a:t>B. I have a </a:t>
            </a:r>
            <a:r>
              <a:rPr lang="en-US" sz="5400" b="1" u="sng" dirty="0">
                <a:solidFill>
                  <a:srgbClr val="FF0000"/>
                </a:solidFill>
              </a:rPr>
              <a:t>headache</a:t>
            </a:r>
            <a:r>
              <a:rPr lang="en-US" sz="5400" b="1" dirty="0">
                <a:solidFill>
                  <a:srgbClr val="FF0000"/>
                </a:solidFill>
              </a:rPr>
              <a:t>.</a:t>
            </a:r>
            <a:endParaRPr lang="en-US" sz="54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Sentences Using Vocabulary 2</a:t>
            </a:r>
          </a:p>
        </p:txBody>
      </p:sp>
    </p:spTree>
    <p:extLst>
      <p:ext uri="{BB962C8B-B14F-4D97-AF65-F5344CB8AC3E}">
        <p14:creationId xmlns:p14="http://schemas.microsoft.com/office/powerpoint/2010/main" val="134470381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892534" y="1194246"/>
            <a:ext cx="10406932" cy="4469508"/>
          </a:xfrm>
        </p:spPr>
        <p:txBody>
          <a:bodyPr>
            <a:noAutofit/>
          </a:bodyPr>
          <a:lstStyle/>
          <a:p>
            <a:pPr algn="l"/>
            <a:r>
              <a:rPr lang="en-US" sz="4000" b="1" dirty="0"/>
              <a:t>A. Hello, I’d like to make an appointment with Dr. Ming.</a:t>
            </a:r>
            <a:br>
              <a:rPr lang="en-US" sz="4000" b="1" dirty="0"/>
            </a:br>
            <a:r>
              <a:rPr lang="en-US" sz="4000" b="1" dirty="0">
                <a:solidFill>
                  <a:srgbClr val="FF0000"/>
                </a:solidFill>
              </a:rPr>
              <a:t>B. What’s your name?</a:t>
            </a:r>
            <a:br>
              <a:rPr lang="en-US" sz="4000" b="1" dirty="0">
                <a:solidFill>
                  <a:srgbClr val="FF0000"/>
                </a:solidFill>
              </a:rPr>
            </a:br>
            <a:r>
              <a:rPr lang="en-US" sz="4000" b="1" dirty="0"/>
              <a:t>A. My name is Selma Pasha.</a:t>
            </a:r>
            <a:br>
              <a:rPr lang="en-US" sz="4000" b="1" dirty="0"/>
            </a:br>
            <a:r>
              <a:rPr lang="en-US" sz="4000" b="1" dirty="0">
                <a:solidFill>
                  <a:srgbClr val="FF0000"/>
                </a:solidFill>
              </a:rPr>
              <a:t>B. What’s the problem?</a:t>
            </a:r>
            <a:br>
              <a:rPr lang="en-US" sz="4000" b="1" dirty="0">
                <a:solidFill>
                  <a:srgbClr val="FF0000"/>
                </a:solidFill>
              </a:rPr>
            </a:br>
            <a:r>
              <a:rPr lang="en-US" sz="4000" b="1" dirty="0"/>
              <a:t>A. My neck really hurts, and I have a headache.</a:t>
            </a:r>
            <a:br>
              <a:rPr lang="en-US" sz="4000" b="1" dirty="0">
                <a:solidFill>
                  <a:srgbClr val="FF0000"/>
                </a:solidFill>
              </a:rPr>
            </a:br>
            <a:r>
              <a:rPr lang="en-US" sz="4000" b="1" dirty="0">
                <a:solidFill>
                  <a:srgbClr val="FF0000"/>
                </a:solidFill>
              </a:rPr>
              <a:t>B. Can you come today at 3:45 pm?</a:t>
            </a:r>
            <a:br>
              <a:rPr lang="en-US" sz="4000" b="1" dirty="0">
                <a:solidFill>
                  <a:srgbClr val="FF0000"/>
                </a:solidFill>
              </a:rPr>
            </a:br>
            <a:r>
              <a:rPr lang="en-US" sz="4000" b="1" dirty="0"/>
              <a:t>A. Yes, I can. Thank you!</a:t>
            </a:r>
            <a:br>
              <a:rPr lang="en-US" sz="4000" b="1" dirty="0">
                <a:solidFill>
                  <a:srgbClr val="FF0000"/>
                </a:solidFill>
              </a:rPr>
            </a:br>
            <a:r>
              <a:rPr lang="en-US" sz="4000" b="1" dirty="0">
                <a:solidFill>
                  <a:srgbClr val="FF0000"/>
                </a:solidFill>
              </a:rPr>
              <a:t>B. Goodbye.</a:t>
            </a:r>
            <a:endParaRPr lang="en-US" sz="40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a:t>
            </a:r>
          </a:p>
        </p:txBody>
      </p:sp>
    </p:spTree>
    <p:extLst>
      <p:ext uri="{BB962C8B-B14F-4D97-AF65-F5344CB8AC3E}">
        <p14:creationId xmlns:p14="http://schemas.microsoft.com/office/powerpoint/2010/main" val="227500063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400" b="1" dirty="0"/>
              <a:t>Lesson 18: Do You Exercise Every Day?</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294326"/>
            <a:ext cx="7035394" cy="5273970"/>
          </a:xfrm>
          <a:prstGeom prst="rect">
            <a:avLst/>
          </a:prstGeom>
          <a:ln>
            <a:solidFill>
              <a:schemeClr val="tx1"/>
            </a:solidFill>
          </a:ln>
        </p:spPr>
      </p:pic>
    </p:spTree>
    <p:extLst>
      <p:ext uri="{BB962C8B-B14F-4D97-AF65-F5344CB8AC3E}">
        <p14:creationId xmlns:p14="http://schemas.microsoft.com/office/powerpoint/2010/main" val="164849360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exercise</a:t>
            </a:r>
          </a:p>
        </p:txBody>
      </p:sp>
      <p:pic>
        <p:nvPicPr>
          <p:cNvPr id="3" name="Picture 2" descr="A cartoon of a person on a treadmill&#10;&#10;Description automatically generated">
            <a:extLst>
              <a:ext uri="{FF2B5EF4-FFF2-40B4-BE49-F238E27FC236}">
                <a16:creationId xmlns:a16="http://schemas.microsoft.com/office/drawing/2014/main" id="{BCF61C4A-22EE-E6F7-B5F4-EBDC1CE1B3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42" t="8961" r="14474" b="1865"/>
          <a:stretch/>
        </p:blipFill>
        <p:spPr bwMode="auto">
          <a:xfrm>
            <a:off x="4403188" y="420837"/>
            <a:ext cx="3497747" cy="424734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10467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their</a:t>
            </a:r>
          </a:p>
        </p:txBody>
      </p:sp>
      <p:pic>
        <p:nvPicPr>
          <p:cNvPr id="6" name="Picture 5">
            <a:extLst>
              <a:ext uri="{FF2B5EF4-FFF2-40B4-BE49-F238E27FC236}">
                <a16:creationId xmlns:a16="http://schemas.microsoft.com/office/drawing/2014/main" id="{C4616207-411A-78E6-3D74-F9D04C9FFA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13760" y="478595"/>
            <a:ext cx="6764476" cy="4189589"/>
          </a:xfrm>
          <a:prstGeom prst="rect">
            <a:avLst/>
          </a:prstGeom>
        </p:spPr>
      </p:pic>
    </p:spTree>
    <p:extLst>
      <p:ext uri="{BB962C8B-B14F-4D97-AF65-F5344CB8AC3E}">
        <p14:creationId xmlns:p14="http://schemas.microsoft.com/office/powerpoint/2010/main" val="355650888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pain</a:t>
            </a:r>
          </a:p>
        </p:txBody>
      </p:sp>
      <p:pic>
        <p:nvPicPr>
          <p:cNvPr id="3" name="Picture 2" descr="A cartoon of a child holding his leg&#10;&#10;Description automatically generated">
            <a:extLst>
              <a:ext uri="{FF2B5EF4-FFF2-40B4-BE49-F238E27FC236}">
                <a16:creationId xmlns:a16="http://schemas.microsoft.com/office/drawing/2014/main" id="{23E5AC53-629A-67F8-F10B-1A6079EE0E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56" t="4832" r="14255" b="10953"/>
          <a:stretch/>
        </p:blipFill>
        <p:spPr bwMode="auto">
          <a:xfrm>
            <a:off x="3629465" y="291225"/>
            <a:ext cx="4268663" cy="437695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187738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healthy</a:t>
            </a:r>
          </a:p>
        </p:txBody>
      </p:sp>
      <p:pic>
        <p:nvPicPr>
          <p:cNvPr id="3" name="Picture 2" descr="A cartoon of a child eating an apple&#10;&#10;Description automatically generated">
            <a:extLst>
              <a:ext uri="{FF2B5EF4-FFF2-40B4-BE49-F238E27FC236}">
                <a16:creationId xmlns:a16="http://schemas.microsoft.com/office/drawing/2014/main" id="{D7976E0B-CB49-32E4-6384-F51A1CFC13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318" t="1365" r="10681"/>
          <a:stretch/>
        </p:blipFill>
        <p:spPr bwMode="auto">
          <a:xfrm>
            <a:off x="4329110" y="535604"/>
            <a:ext cx="3533775" cy="41325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2368462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unhealthy</a:t>
            </a:r>
          </a:p>
        </p:txBody>
      </p:sp>
      <p:pic>
        <p:nvPicPr>
          <p:cNvPr id="3" name="Picture 2" descr="A cartoon of a child eating a donut&#10;&#10;Description automatically generated">
            <a:extLst>
              <a:ext uri="{FF2B5EF4-FFF2-40B4-BE49-F238E27FC236}">
                <a16:creationId xmlns:a16="http://schemas.microsoft.com/office/drawing/2014/main" id="{0A0682EC-1B58-1F24-0FDA-DD1A88CF6C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430" r="16228"/>
          <a:stretch/>
        </p:blipFill>
        <p:spPr bwMode="auto">
          <a:xfrm>
            <a:off x="4381498" y="224796"/>
            <a:ext cx="3429000" cy="458406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484456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lose weight</a:t>
            </a:r>
          </a:p>
        </p:txBody>
      </p:sp>
      <p:pic>
        <p:nvPicPr>
          <p:cNvPr id="3" name="Picture 2">
            <a:extLst>
              <a:ext uri="{FF2B5EF4-FFF2-40B4-BE49-F238E27FC236}">
                <a16:creationId xmlns:a16="http://schemas.microsoft.com/office/drawing/2014/main" id="{CEBFCBB4-0CF9-3952-3321-151A67FA99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56406" y="355933"/>
            <a:ext cx="3125199" cy="4521502"/>
          </a:xfrm>
          <a:prstGeom prst="rect">
            <a:avLst/>
          </a:prstGeom>
          <a:noFill/>
        </p:spPr>
      </p:pic>
    </p:spTree>
    <p:extLst>
      <p:ext uri="{BB962C8B-B14F-4D97-AF65-F5344CB8AC3E}">
        <p14:creationId xmlns:p14="http://schemas.microsoft.com/office/powerpoint/2010/main" val="220135974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gain weight</a:t>
            </a:r>
          </a:p>
        </p:txBody>
      </p:sp>
      <p:pic>
        <p:nvPicPr>
          <p:cNvPr id="3" name="Picture 2" descr="A cartoon of a child standing&#10;&#10;Description automatically generated">
            <a:extLst>
              <a:ext uri="{FF2B5EF4-FFF2-40B4-BE49-F238E27FC236}">
                <a16:creationId xmlns:a16="http://schemas.microsoft.com/office/drawing/2014/main" id="{68A859C5-261A-8402-672F-9C540B2EEC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17" t="4189" r="8804" b="5627"/>
          <a:stretch/>
        </p:blipFill>
        <p:spPr bwMode="auto">
          <a:xfrm>
            <a:off x="4804511" y="220401"/>
            <a:ext cx="2582974" cy="45603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0738294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more</a:t>
            </a:r>
          </a:p>
        </p:txBody>
      </p:sp>
      <p:pic>
        <p:nvPicPr>
          <p:cNvPr id="3" name="Picture 2" descr="A plate of cookies with black dots&#10;&#10;Description automatically generated">
            <a:extLst>
              <a:ext uri="{FF2B5EF4-FFF2-40B4-BE49-F238E27FC236}">
                <a16:creationId xmlns:a16="http://schemas.microsoft.com/office/drawing/2014/main" id="{F6E80B06-4B3C-50D4-2D64-CCA5809DBA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64" r="7018"/>
          <a:stretch/>
        </p:blipFill>
        <p:spPr bwMode="auto">
          <a:xfrm>
            <a:off x="2642110" y="520506"/>
            <a:ext cx="7011890" cy="45415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2559515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less</a:t>
            </a:r>
          </a:p>
        </p:txBody>
      </p:sp>
      <p:pic>
        <p:nvPicPr>
          <p:cNvPr id="3" name="Picture 2" descr="A cartoon of a plate of food&#10;&#10;Description automatically generated">
            <a:extLst>
              <a:ext uri="{FF2B5EF4-FFF2-40B4-BE49-F238E27FC236}">
                <a16:creationId xmlns:a16="http://schemas.microsoft.com/office/drawing/2014/main" id="{EC35191C-6647-46AF-1485-E012063B5FD2}"/>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8115" r="7886"/>
          <a:stretch/>
        </p:blipFill>
        <p:spPr bwMode="auto">
          <a:xfrm>
            <a:off x="3108960" y="1285376"/>
            <a:ext cx="6260975" cy="338280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1763446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if…then</a:t>
            </a:r>
          </a:p>
        </p:txBody>
      </p:sp>
      <p:pic>
        <p:nvPicPr>
          <p:cNvPr id="4" name="Picture 3" descr="A cartoon of a person eating cookies&#10;&#10;Description automatically generated">
            <a:extLst>
              <a:ext uri="{FF2B5EF4-FFF2-40B4-BE49-F238E27FC236}">
                <a16:creationId xmlns:a16="http://schemas.microsoft.com/office/drawing/2014/main" id="{5797F424-F514-7F13-FC6C-37F713C290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4" r="8114"/>
          <a:stretch/>
        </p:blipFill>
        <p:spPr bwMode="auto">
          <a:xfrm>
            <a:off x="3405077" y="126735"/>
            <a:ext cx="5381842" cy="471026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0692255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351692" y="2335675"/>
            <a:ext cx="12192000" cy="1342587"/>
          </a:xfrm>
        </p:spPr>
        <p:txBody>
          <a:bodyPr>
            <a:noAutofit/>
          </a:bodyPr>
          <a:lstStyle/>
          <a:p>
            <a:pPr algn="l"/>
            <a:r>
              <a:rPr lang="en-US" sz="4400" b="1" dirty="0"/>
              <a:t>A. If you exercise more, then you will sleep more.</a:t>
            </a:r>
            <a:br>
              <a:rPr lang="en-US" sz="4400" b="1" dirty="0"/>
            </a:br>
            <a:r>
              <a:rPr lang="en-US" sz="4400" b="1" dirty="0">
                <a:solidFill>
                  <a:srgbClr val="FF0000"/>
                </a:solidFill>
              </a:rPr>
              <a:t>B. I will exercise more.</a:t>
            </a:r>
            <a:endParaRPr lang="en-US" sz="44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365514335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270447" y="1544180"/>
            <a:ext cx="12129407" cy="3769639"/>
          </a:xfrm>
        </p:spPr>
        <p:txBody>
          <a:bodyPr>
            <a:noAutofit/>
          </a:bodyPr>
          <a:lstStyle/>
          <a:p>
            <a:pPr algn="l"/>
            <a:r>
              <a:rPr lang="en-US" sz="4400" b="1" dirty="0"/>
              <a:t>A. What’s the problem?</a:t>
            </a:r>
            <a:br>
              <a:rPr lang="en-US" sz="4400" b="1" dirty="0"/>
            </a:br>
            <a:r>
              <a:rPr lang="en-US" sz="4400" b="1" dirty="0">
                <a:solidFill>
                  <a:srgbClr val="FF0000"/>
                </a:solidFill>
              </a:rPr>
              <a:t>B. I can’t sleep.</a:t>
            </a:r>
            <a:br>
              <a:rPr lang="en-US" sz="4400" b="1" dirty="0">
                <a:solidFill>
                  <a:srgbClr val="FF0000"/>
                </a:solidFill>
              </a:rPr>
            </a:br>
            <a:r>
              <a:rPr lang="en-US" sz="4400" b="1" dirty="0"/>
              <a:t>A. Do you exercise every day?</a:t>
            </a:r>
            <a:br>
              <a:rPr lang="en-US" sz="4400" b="1" dirty="0"/>
            </a:br>
            <a:r>
              <a:rPr lang="en-US" sz="4400" b="1" dirty="0">
                <a:solidFill>
                  <a:srgbClr val="FF0000"/>
                </a:solidFill>
              </a:rPr>
              <a:t>B. No, I don’t.</a:t>
            </a:r>
            <a:br>
              <a:rPr lang="en-US" sz="4400" b="1" dirty="0">
                <a:solidFill>
                  <a:srgbClr val="FF0000"/>
                </a:solidFill>
              </a:rPr>
            </a:br>
            <a:r>
              <a:rPr lang="en-US" sz="4400" b="1" dirty="0"/>
              <a:t>A. If you exercise more, then you will sleep more.</a:t>
            </a:r>
            <a:br>
              <a:rPr lang="en-US" sz="4400" b="1" dirty="0">
                <a:solidFill>
                  <a:srgbClr val="FF0000"/>
                </a:solidFill>
              </a:rPr>
            </a:br>
            <a:r>
              <a:rPr lang="en-US" sz="4400" b="1" dirty="0">
                <a:solidFill>
                  <a:srgbClr val="FF0000"/>
                </a:solidFill>
              </a:rPr>
              <a:t>B. Ok, I will exercise more.</a:t>
            </a:r>
            <a:endParaRPr lang="en-US" sz="44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1</a:t>
            </a:r>
          </a:p>
        </p:txBody>
      </p:sp>
    </p:spTree>
    <p:extLst>
      <p:ext uri="{BB962C8B-B14F-4D97-AF65-F5344CB8AC3E}">
        <p14:creationId xmlns:p14="http://schemas.microsoft.com/office/powerpoint/2010/main" val="1646717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399212" y="2209579"/>
            <a:ext cx="11674929" cy="1763591"/>
          </a:xfrm>
        </p:spPr>
        <p:txBody>
          <a:bodyPr>
            <a:noAutofit/>
          </a:bodyPr>
          <a:lstStyle/>
          <a:p>
            <a:pPr algn="l"/>
            <a:r>
              <a:rPr lang="en-US" sz="4800" b="1" dirty="0"/>
              <a:t>A. This is my cousin, and this is our </a:t>
            </a:r>
            <a:r>
              <a:rPr lang="en-US" sz="4800" b="1" u="sng" dirty="0"/>
              <a:t>grandma</a:t>
            </a:r>
            <a:r>
              <a:rPr lang="en-US" sz="4800" b="1" dirty="0"/>
              <a:t>.</a:t>
            </a:r>
            <a:br>
              <a:rPr lang="en-US" sz="4800" b="1" dirty="0"/>
            </a:br>
            <a:r>
              <a:rPr lang="en-US" sz="4800" b="1" dirty="0">
                <a:solidFill>
                  <a:srgbClr val="FF0000"/>
                </a:solidFill>
              </a:rPr>
              <a:t>B. Nice to meet you!</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380959229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326717" y="1544180"/>
            <a:ext cx="12129407" cy="3769639"/>
          </a:xfrm>
        </p:spPr>
        <p:txBody>
          <a:bodyPr>
            <a:noAutofit/>
          </a:bodyPr>
          <a:lstStyle/>
          <a:p>
            <a:pPr algn="l"/>
            <a:r>
              <a:rPr lang="en-US" sz="4400" b="1" dirty="0"/>
              <a:t>A. What’s the problem?</a:t>
            </a:r>
            <a:br>
              <a:rPr lang="en-US" sz="4400" b="1" dirty="0"/>
            </a:br>
            <a:r>
              <a:rPr lang="en-US" sz="4400" b="1" dirty="0">
                <a:solidFill>
                  <a:srgbClr val="FF0000"/>
                </a:solidFill>
              </a:rPr>
              <a:t>B. I have a pain in my stomach.</a:t>
            </a:r>
            <a:br>
              <a:rPr lang="en-US" sz="4400" b="1" dirty="0">
                <a:solidFill>
                  <a:srgbClr val="FF0000"/>
                </a:solidFill>
              </a:rPr>
            </a:br>
            <a:r>
              <a:rPr lang="en-US" sz="4400" b="1" dirty="0"/>
              <a:t>A. Do you eat unhealthy food?</a:t>
            </a:r>
            <a:br>
              <a:rPr lang="en-US" sz="4400" b="1" dirty="0"/>
            </a:br>
            <a:r>
              <a:rPr lang="en-US" sz="4400" b="1" dirty="0">
                <a:solidFill>
                  <a:srgbClr val="FF0000"/>
                </a:solidFill>
              </a:rPr>
              <a:t>B. Yes, I do.</a:t>
            </a:r>
            <a:br>
              <a:rPr lang="en-US" sz="4400" b="1" dirty="0">
                <a:solidFill>
                  <a:srgbClr val="FF0000"/>
                </a:solidFill>
              </a:rPr>
            </a:br>
            <a:r>
              <a:rPr lang="en-US" sz="4400" b="1" dirty="0"/>
              <a:t>A. If you eat healthy food, then you will have less pain.</a:t>
            </a:r>
            <a:br>
              <a:rPr lang="en-US" sz="4400" b="1" dirty="0">
                <a:solidFill>
                  <a:srgbClr val="FF0000"/>
                </a:solidFill>
              </a:rPr>
            </a:br>
            <a:r>
              <a:rPr lang="en-US" sz="4400" b="1" dirty="0">
                <a:solidFill>
                  <a:srgbClr val="FF0000"/>
                </a:solidFill>
              </a:rPr>
              <a:t>B. Ok, I’ll eat healthy food.</a:t>
            </a:r>
            <a:endParaRPr lang="en-US" sz="44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2</a:t>
            </a:r>
          </a:p>
        </p:txBody>
      </p:sp>
    </p:spTree>
    <p:extLst>
      <p:ext uri="{BB962C8B-B14F-4D97-AF65-F5344CB8AC3E}">
        <p14:creationId xmlns:p14="http://schemas.microsoft.com/office/powerpoint/2010/main" val="254679314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400" b="1" dirty="0"/>
              <a:t>Lesson 19: Take Three Times a Day.</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272919"/>
            <a:ext cx="7035394" cy="5316784"/>
          </a:xfrm>
          <a:prstGeom prst="rect">
            <a:avLst/>
          </a:prstGeom>
          <a:ln>
            <a:solidFill>
              <a:schemeClr val="tx1"/>
            </a:solidFill>
          </a:ln>
        </p:spPr>
      </p:pic>
    </p:spTree>
    <p:extLst>
      <p:ext uri="{BB962C8B-B14F-4D97-AF65-F5344CB8AC3E}">
        <p14:creationId xmlns:p14="http://schemas.microsoft.com/office/powerpoint/2010/main" val="395469295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medicine</a:t>
            </a:r>
          </a:p>
        </p:txBody>
      </p:sp>
      <p:pic>
        <p:nvPicPr>
          <p:cNvPr id="4" name="Picture 3" descr="A black and white pill and a pill&#10;&#10;Description automatically generated">
            <a:extLst>
              <a:ext uri="{FF2B5EF4-FFF2-40B4-BE49-F238E27FC236}">
                <a16:creationId xmlns:a16="http://schemas.microsoft.com/office/drawing/2014/main" id="{2BA07C3F-9F8D-AA4A-A8D7-0585ED27E1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33" t="8891" r="7018" b="11830"/>
          <a:stretch/>
        </p:blipFill>
        <p:spPr bwMode="auto">
          <a:xfrm>
            <a:off x="3062532" y="865082"/>
            <a:ext cx="6066935" cy="33637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601440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bottle</a:t>
            </a:r>
          </a:p>
        </p:txBody>
      </p:sp>
      <p:pic>
        <p:nvPicPr>
          <p:cNvPr id="4" name="Picture 3" descr="A close-up of a prescription bottle&#10;&#10;Description automatically generated">
            <a:extLst>
              <a:ext uri="{FF2B5EF4-FFF2-40B4-BE49-F238E27FC236}">
                <a16:creationId xmlns:a16="http://schemas.microsoft.com/office/drawing/2014/main" id="{AA9D44B9-ED95-B8D0-D4BB-3A4CC2FBAE3E}"/>
              </a:ext>
            </a:extLst>
          </p:cNvPr>
          <p:cNvPicPr>
            <a:picLocks noChangeAspect="1"/>
          </p:cNvPicPr>
          <p:nvPr/>
        </p:nvPicPr>
        <p:blipFill rotWithShape="1">
          <a:blip r:embed="rId2">
            <a:extLst>
              <a:ext uri="{28A0092B-C50C-407E-A947-70E740481C1C}">
                <a14:useLocalDpi xmlns:a14="http://schemas.microsoft.com/office/drawing/2010/main" val="0"/>
              </a:ext>
            </a:extLst>
          </a:blip>
          <a:srcRect l="18421" t="11250" r="19517" b="13261"/>
          <a:stretch/>
        </p:blipFill>
        <p:spPr bwMode="auto">
          <a:xfrm>
            <a:off x="4600136" y="338067"/>
            <a:ext cx="2646702" cy="433011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0170304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meal</a:t>
            </a:r>
          </a:p>
        </p:txBody>
      </p:sp>
      <p:pic>
        <p:nvPicPr>
          <p:cNvPr id="4" name="Picture 3" descr="A plate of food and a glass of water&#10;&#10;Description automatically generated">
            <a:extLst>
              <a:ext uri="{FF2B5EF4-FFF2-40B4-BE49-F238E27FC236}">
                <a16:creationId xmlns:a16="http://schemas.microsoft.com/office/drawing/2014/main" id="{331F1A3D-B5A9-7835-64E2-B61D2C467E8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95" r="7895" b="14474"/>
          <a:stretch/>
        </p:blipFill>
        <p:spPr bwMode="auto">
          <a:xfrm>
            <a:off x="2799473" y="379379"/>
            <a:ext cx="6116830" cy="414215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3055174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pharmacy</a:t>
            </a:r>
          </a:p>
        </p:txBody>
      </p:sp>
      <p:pic>
        <p:nvPicPr>
          <p:cNvPr id="4" name="Picture 3" descr="A pharmacy building with a sign&#10;&#10;Description automatically generated">
            <a:extLst>
              <a:ext uri="{FF2B5EF4-FFF2-40B4-BE49-F238E27FC236}">
                <a16:creationId xmlns:a16="http://schemas.microsoft.com/office/drawing/2014/main" id="{AEB0A741-D217-8F2B-3B0A-55B44EA39B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56" t="11513" r="7895" b="3618"/>
          <a:stretch/>
        </p:blipFill>
        <p:spPr bwMode="auto">
          <a:xfrm>
            <a:off x="2799471" y="571069"/>
            <a:ext cx="6129018" cy="409711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888536"/>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on an empty stomach</a:t>
            </a:r>
          </a:p>
        </p:txBody>
      </p:sp>
      <p:pic>
        <p:nvPicPr>
          <p:cNvPr id="4" name="Picture 3" descr="A cartoon of a person with his hand on his stomach&#10;&#10;Description automatically generated">
            <a:extLst>
              <a:ext uri="{FF2B5EF4-FFF2-40B4-BE49-F238E27FC236}">
                <a16:creationId xmlns:a16="http://schemas.microsoft.com/office/drawing/2014/main" id="{E49C0C9B-7FEB-3632-C3EF-316A7E7E4B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60" r="2632"/>
          <a:stretch/>
        </p:blipFill>
        <p:spPr bwMode="auto">
          <a:xfrm>
            <a:off x="4119560" y="48986"/>
            <a:ext cx="3952875" cy="47631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6504015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how often</a:t>
            </a:r>
          </a:p>
        </p:txBody>
      </p:sp>
      <p:pic>
        <p:nvPicPr>
          <p:cNvPr id="4" name="Picture 3" descr="A cartoon of a person with a question mark and a clock&#10;&#10;Description automatically generated">
            <a:extLst>
              <a:ext uri="{FF2B5EF4-FFF2-40B4-BE49-F238E27FC236}">
                <a16:creationId xmlns:a16="http://schemas.microsoft.com/office/drawing/2014/main" id="{C497C8A4-7E7C-5EC4-082B-94DD02EBBB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429" r="3948"/>
          <a:stretch/>
        </p:blipFill>
        <p:spPr bwMode="auto">
          <a:xfrm>
            <a:off x="3488788" y="338325"/>
            <a:ext cx="4682341" cy="432985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9373123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times per day</a:t>
            </a:r>
            <a:br>
              <a:rPr lang="en-US" sz="8800" b="1" dirty="0"/>
            </a:br>
            <a:r>
              <a:rPr lang="en-US" sz="8800" b="1" dirty="0"/>
              <a:t>(times/day)</a:t>
            </a:r>
          </a:p>
        </p:txBody>
      </p:sp>
      <p:pic>
        <p:nvPicPr>
          <p:cNvPr id="4" name="Picture 3" descr="A group of clocks showing different time&#10;&#10;Description automatically generated">
            <a:extLst>
              <a:ext uri="{FF2B5EF4-FFF2-40B4-BE49-F238E27FC236}">
                <a16:creationId xmlns:a16="http://schemas.microsoft.com/office/drawing/2014/main" id="{9B2D0D7B-94A6-316D-5182-1D1D26ED39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10" r="4239"/>
          <a:stretch/>
        </p:blipFill>
        <p:spPr bwMode="auto">
          <a:xfrm>
            <a:off x="2352346" y="380280"/>
            <a:ext cx="7487307" cy="397385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2039635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prescription</a:t>
            </a:r>
          </a:p>
        </p:txBody>
      </p:sp>
      <p:pic>
        <p:nvPicPr>
          <p:cNvPr id="4" name="Picture 3" descr="A prescription with black writing&#10;&#10;Description automatically generated with medium confidence">
            <a:extLst>
              <a:ext uri="{FF2B5EF4-FFF2-40B4-BE49-F238E27FC236}">
                <a16:creationId xmlns:a16="http://schemas.microsoft.com/office/drawing/2014/main" id="{04E44618-A330-6D5C-EBF8-311E2F6FB8CE}"/>
              </a:ext>
            </a:extLst>
          </p:cNvPr>
          <p:cNvPicPr>
            <a:picLocks noChangeAspect="1"/>
          </p:cNvPicPr>
          <p:nvPr/>
        </p:nvPicPr>
        <p:blipFill rotWithShape="1">
          <a:blip r:embed="rId2">
            <a:extLst>
              <a:ext uri="{28A0092B-C50C-407E-A947-70E740481C1C}">
                <a14:useLocalDpi xmlns:a14="http://schemas.microsoft.com/office/drawing/2010/main" val="0"/>
              </a:ext>
            </a:extLst>
          </a:blip>
          <a:srcRect l="16448" t="14820" r="16228" b="18016"/>
          <a:stretch/>
        </p:blipFill>
        <p:spPr bwMode="auto">
          <a:xfrm>
            <a:off x="3062691" y="482947"/>
            <a:ext cx="6066617" cy="420862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37203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774026" y="1311359"/>
            <a:ext cx="11648048" cy="3963323"/>
          </a:xfrm>
        </p:spPr>
        <p:txBody>
          <a:bodyPr>
            <a:noAutofit/>
          </a:bodyPr>
          <a:lstStyle/>
          <a:p>
            <a:pPr algn="l"/>
            <a:r>
              <a:rPr lang="en-US" sz="5400" b="1" dirty="0"/>
              <a:t>A. Hey, Bima.</a:t>
            </a:r>
            <a:br>
              <a:rPr lang="en-US" sz="5400" b="1" dirty="0"/>
            </a:br>
            <a:r>
              <a:rPr lang="en-US" sz="5400" b="1" dirty="0">
                <a:solidFill>
                  <a:srgbClr val="FF0000"/>
                </a:solidFill>
              </a:rPr>
              <a:t>B. Hey, Luis! This is my cousin, Adam, and this is our grandma, Hannah.</a:t>
            </a:r>
            <a:br>
              <a:rPr lang="en-US" sz="5400" b="1" dirty="0">
                <a:solidFill>
                  <a:srgbClr val="FF0000"/>
                </a:solidFill>
              </a:rPr>
            </a:br>
            <a:r>
              <a:rPr lang="en-US" sz="5400" b="1" dirty="0"/>
              <a:t>A. Nice to meet you.</a:t>
            </a:r>
            <a:br>
              <a:rPr lang="en-US" sz="5400" b="1" dirty="0"/>
            </a:br>
            <a:r>
              <a:rPr lang="en-US" sz="5400" b="1" dirty="0">
                <a:solidFill>
                  <a:schemeClr val="accent6"/>
                </a:solidFill>
              </a:rPr>
              <a:t>C. Nice to meet you, too!</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Dialogue</a:t>
            </a:r>
          </a:p>
        </p:txBody>
      </p:sp>
    </p:spTree>
    <p:extLst>
      <p:ext uri="{BB962C8B-B14F-4D97-AF65-F5344CB8AC3E}">
        <p14:creationId xmlns:p14="http://schemas.microsoft.com/office/powerpoint/2010/main" val="186973062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refill</a:t>
            </a:r>
          </a:p>
        </p:txBody>
      </p:sp>
      <p:pic>
        <p:nvPicPr>
          <p:cNvPr id="3" name="Picture 2">
            <a:extLst>
              <a:ext uri="{FF2B5EF4-FFF2-40B4-BE49-F238E27FC236}">
                <a16:creationId xmlns:a16="http://schemas.microsoft.com/office/drawing/2014/main" id="{0DD1D3D5-E7B6-B5C8-AA63-3228C862E0D6}"/>
              </a:ext>
            </a:extLst>
          </p:cNvPr>
          <p:cNvPicPr>
            <a:picLocks noChangeAspect="1"/>
          </p:cNvPicPr>
          <p:nvPr/>
        </p:nvPicPr>
        <p:blipFill>
          <a:blip r:embed="rId2"/>
          <a:stretch>
            <a:fillRect/>
          </a:stretch>
        </p:blipFill>
        <p:spPr>
          <a:xfrm>
            <a:off x="3108961" y="295303"/>
            <a:ext cx="6240370" cy="4372881"/>
          </a:xfrm>
          <a:prstGeom prst="rect">
            <a:avLst/>
          </a:prstGeom>
        </p:spPr>
      </p:pic>
    </p:spTree>
    <p:extLst>
      <p:ext uri="{BB962C8B-B14F-4D97-AF65-F5344CB8AC3E}">
        <p14:creationId xmlns:p14="http://schemas.microsoft.com/office/powerpoint/2010/main" val="368887486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how long</a:t>
            </a:r>
          </a:p>
        </p:txBody>
      </p:sp>
      <p:pic>
        <p:nvPicPr>
          <p:cNvPr id="4" name="Picture 3">
            <a:extLst>
              <a:ext uri="{FF2B5EF4-FFF2-40B4-BE49-F238E27FC236}">
                <a16:creationId xmlns:a16="http://schemas.microsoft.com/office/drawing/2014/main" id="{16860AEA-4CF8-54BE-8A53-4B374F512422}"/>
              </a:ext>
            </a:extLst>
          </p:cNvPr>
          <p:cNvPicPr>
            <a:picLocks noChangeAspect="1"/>
          </p:cNvPicPr>
          <p:nvPr/>
        </p:nvPicPr>
        <p:blipFill>
          <a:blip r:embed="rId2"/>
          <a:stretch>
            <a:fillRect/>
          </a:stretch>
        </p:blipFill>
        <p:spPr>
          <a:xfrm>
            <a:off x="3878751" y="611354"/>
            <a:ext cx="4983894" cy="4056830"/>
          </a:xfrm>
          <a:prstGeom prst="rect">
            <a:avLst/>
          </a:prstGeom>
        </p:spPr>
      </p:pic>
      <p:sp>
        <p:nvSpPr>
          <p:cNvPr id="6" name="Rectangle 5">
            <a:extLst>
              <a:ext uri="{FF2B5EF4-FFF2-40B4-BE49-F238E27FC236}">
                <a16:creationId xmlns:a16="http://schemas.microsoft.com/office/drawing/2014/main" id="{E82DBBD1-9A28-3806-7E00-44B9B61339E5}"/>
              </a:ext>
            </a:extLst>
          </p:cNvPr>
          <p:cNvSpPr/>
          <p:nvPr/>
        </p:nvSpPr>
        <p:spPr>
          <a:xfrm>
            <a:off x="4996543" y="3837214"/>
            <a:ext cx="571500" cy="6041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EE79BBE-3F2A-529A-6158-BC5CA6393DDE}"/>
              </a:ext>
            </a:extLst>
          </p:cNvPr>
          <p:cNvSpPr txBox="1"/>
          <p:nvPr/>
        </p:nvSpPr>
        <p:spPr>
          <a:xfrm>
            <a:off x="4702629" y="1729041"/>
            <a:ext cx="571500" cy="830997"/>
          </a:xfrm>
          <a:prstGeom prst="rect">
            <a:avLst/>
          </a:prstGeom>
          <a:noFill/>
        </p:spPr>
        <p:txBody>
          <a:bodyPr wrap="square" rtlCol="0">
            <a:spAutoFit/>
          </a:bodyPr>
          <a:lstStyle/>
          <a:p>
            <a:r>
              <a:rPr lang="en-US" sz="4800" dirty="0"/>
              <a:t>?</a:t>
            </a:r>
          </a:p>
        </p:txBody>
      </p:sp>
    </p:spTree>
    <p:extLst>
      <p:ext uri="{BB962C8B-B14F-4D97-AF65-F5344CB8AC3E}">
        <p14:creationId xmlns:p14="http://schemas.microsoft.com/office/powerpoint/2010/main" val="47688748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291193" y="2602585"/>
            <a:ext cx="11609614" cy="1652829"/>
          </a:xfrm>
        </p:spPr>
        <p:txBody>
          <a:bodyPr>
            <a:noAutofit/>
          </a:bodyPr>
          <a:lstStyle/>
          <a:p>
            <a:pPr algn="l"/>
            <a:r>
              <a:rPr lang="en-US" sz="5400" b="1" dirty="0"/>
              <a:t>A. How often do I take it?</a:t>
            </a:r>
            <a:br>
              <a:rPr lang="en-US" sz="5400" b="1" dirty="0"/>
            </a:br>
            <a:r>
              <a:rPr lang="en-US" sz="5400" b="1" dirty="0">
                <a:solidFill>
                  <a:srgbClr val="FF0000"/>
                </a:solidFill>
              </a:rPr>
              <a:t>B. Take it three times a day with a meal.</a:t>
            </a:r>
            <a:endParaRPr lang="en-US" sz="54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275272071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92638-EE77-764E-B5DD-30446F1815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6AB51B-891B-5706-24C9-42835B5F0240}"/>
              </a:ext>
            </a:extLst>
          </p:cNvPr>
          <p:cNvSpPr>
            <a:spLocks noGrp="1"/>
          </p:cNvSpPr>
          <p:nvPr>
            <p:ph type="ctrTitle"/>
          </p:nvPr>
        </p:nvSpPr>
        <p:spPr>
          <a:xfrm>
            <a:off x="450166" y="372676"/>
            <a:ext cx="11577711" cy="5900549"/>
          </a:xfrm>
        </p:spPr>
        <p:txBody>
          <a:bodyPr>
            <a:noAutofit/>
          </a:bodyPr>
          <a:lstStyle/>
          <a:p>
            <a:pPr algn="l"/>
            <a:r>
              <a:rPr lang="en-US" sz="4000" b="1" dirty="0"/>
              <a:t>A. Hello. Welcome to the pharmacy. How may I help you?</a:t>
            </a:r>
            <a:br>
              <a:rPr lang="en-US" sz="4000" b="1" dirty="0"/>
            </a:br>
            <a:r>
              <a:rPr lang="en-US" sz="4000" b="1" dirty="0">
                <a:solidFill>
                  <a:srgbClr val="FF0000"/>
                </a:solidFill>
              </a:rPr>
              <a:t>B. Hello. May I have my prescription? My name is Amal Deng.</a:t>
            </a:r>
            <a:br>
              <a:rPr lang="en-US" sz="4000" b="1" dirty="0">
                <a:solidFill>
                  <a:srgbClr val="FF0000"/>
                </a:solidFill>
              </a:rPr>
            </a:br>
            <a:r>
              <a:rPr lang="en-US" sz="4000" b="1" dirty="0"/>
              <a:t>A. Here is your medicine bottle.</a:t>
            </a:r>
            <a:br>
              <a:rPr lang="en-US" sz="4000" b="1" dirty="0"/>
            </a:br>
            <a:r>
              <a:rPr lang="en-US" sz="4000" b="1" dirty="0">
                <a:solidFill>
                  <a:srgbClr val="FF0000"/>
                </a:solidFill>
              </a:rPr>
              <a:t>B. Thank you. How often should I take it?</a:t>
            </a:r>
            <a:br>
              <a:rPr lang="en-US" sz="4000" b="1" dirty="0">
                <a:solidFill>
                  <a:srgbClr val="FF0000"/>
                </a:solidFill>
              </a:rPr>
            </a:br>
            <a:r>
              <a:rPr lang="en-US" sz="4000" b="1" dirty="0"/>
              <a:t>A. You should take it three times a day with a meal. Don’t take it on an empty stomach.</a:t>
            </a:r>
            <a:br>
              <a:rPr lang="en-US" sz="4000" b="1" dirty="0"/>
            </a:br>
            <a:endParaRPr lang="en-US" sz="4000" b="1" dirty="0">
              <a:solidFill>
                <a:srgbClr val="FF0000"/>
              </a:solidFill>
            </a:endParaRPr>
          </a:p>
        </p:txBody>
      </p:sp>
      <p:sp>
        <p:nvSpPr>
          <p:cNvPr id="3" name="TextBox 2">
            <a:extLst>
              <a:ext uri="{FF2B5EF4-FFF2-40B4-BE49-F238E27FC236}">
                <a16:creationId xmlns:a16="http://schemas.microsoft.com/office/drawing/2014/main" id="{BE3B4951-C4E7-FDAB-D5EC-4008EBC76230}"/>
              </a:ext>
            </a:extLst>
          </p:cNvPr>
          <p:cNvSpPr txBox="1"/>
          <p:nvPr/>
        </p:nvSpPr>
        <p:spPr>
          <a:xfrm>
            <a:off x="0" y="6273225"/>
            <a:ext cx="6598050" cy="584775"/>
          </a:xfrm>
          <a:prstGeom prst="rect">
            <a:avLst/>
          </a:prstGeom>
          <a:noFill/>
        </p:spPr>
        <p:txBody>
          <a:bodyPr wrap="square" rtlCol="0">
            <a:spAutoFit/>
          </a:bodyPr>
          <a:lstStyle/>
          <a:p>
            <a:r>
              <a:rPr lang="en-US" sz="3200" b="1" dirty="0"/>
              <a:t>Dialogue, Part 1</a:t>
            </a:r>
          </a:p>
        </p:txBody>
      </p:sp>
    </p:spTree>
    <p:extLst>
      <p:ext uri="{BB962C8B-B14F-4D97-AF65-F5344CB8AC3E}">
        <p14:creationId xmlns:p14="http://schemas.microsoft.com/office/powerpoint/2010/main" val="251330505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167618" y="-1617785"/>
            <a:ext cx="12191999" cy="5900549"/>
          </a:xfrm>
        </p:spPr>
        <p:txBody>
          <a:bodyPr>
            <a:noAutofit/>
          </a:bodyPr>
          <a:lstStyle/>
          <a:p>
            <a:pPr algn="l"/>
            <a:br>
              <a:rPr lang="en-US" sz="4000" b="1" dirty="0"/>
            </a:br>
            <a:r>
              <a:rPr lang="en-US" sz="4000" b="1" dirty="0">
                <a:solidFill>
                  <a:srgbClr val="FF0000"/>
                </a:solidFill>
              </a:rPr>
              <a:t>B. OK. Can I get a refill?</a:t>
            </a:r>
            <a:br>
              <a:rPr lang="en-US" sz="4000" b="1" dirty="0"/>
            </a:br>
            <a:r>
              <a:rPr lang="en-US" sz="4000" b="1" dirty="0"/>
              <a:t>A. No, there are no refills on this prescription.</a:t>
            </a:r>
            <a:br>
              <a:rPr lang="en-US" sz="4000" b="1" dirty="0"/>
            </a:br>
            <a:r>
              <a:rPr lang="en-US" sz="4000" b="1" dirty="0">
                <a:solidFill>
                  <a:srgbClr val="FF0000"/>
                </a:solidFill>
              </a:rPr>
              <a:t>B. How long should I take it?</a:t>
            </a:r>
            <a:br>
              <a:rPr lang="en-US" sz="4000" b="1" dirty="0"/>
            </a:br>
            <a:r>
              <a:rPr lang="en-US" sz="4000" b="1" dirty="0"/>
              <a:t>A. You should take it for two weeks.</a:t>
            </a:r>
            <a:br>
              <a:rPr lang="en-US" sz="4000" b="1" dirty="0"/>
            </a:br>
            <a:r>
              <a:rPr lang="en-US" sz="4000" b="1" dirty="0">
                <a:solidFill>
                  <a:srgbClr val="FF0000"/>
                </a:solidFill>
              </a:rPr>
              <a:t>B. I understand. Thank you!</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Part 2</a:t>
            </a:r>
          </a:p>
        </p:txBody>
      </p:sp>
    </p:spTree>
    <p:extLst>
      <p:ext uri="{BB962C8B-B14F-4D97-AF65-F5344CB8AC3E}">
        <p14:creationId xmlns:p14="http://schemas.microsoft.com/office/powerpoint/2010/main" val="104925605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400" b="1" dirty="0"/>
              <a:t>Lesson 20: I Will Wash Your Clothes.</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294326"/>
            <a:ext cx="7035394" cy="5273970"/>
          </a:xfrm>
          <a:prstGeom prst="rect">
            <a:avLst/>
          </a:prstGeom>
          <a:ln>
            <a:solidFill>
              <a:schemeClr val="tx1"/>
            </a:solidFill>
          </a:ln>
        </p:spPr>
      </p:pic>
    </p:spTree>
    <p:extLst>
      <p:ext uri="{BB962C8B-B14F-4D97-AF65-F5344CB8AC3E}">
        <p14:creationId xmlns:p14="http://schemas.microsoft.com/office/powerpoint/2010/main" val="412609286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nails</a:t>
            </a:r>
          </a:p>
        </p:txBody>
      </p:sp>
      <p:pic>
        <p:nvPicPr>
          <p:cNvPr id="3" name="Picture 2" descr="A hand with fingers extended&#10;&#10;Description automatically generated with medium confidence">
            <a:extLst>
              <a:ext uri="{FF2B5EF4-FFF2-40B4-BE49-F238E27FC236}">
                <a16:creationId xmlns:a16="http://schemas.microsoft.com/office/drawing/2014/main" id="{50AD5AF0-6791-7F02-B850-60A979B130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2" r="6806"/>
          <a:stretch/>
        </p:blipFill>
        <p:spPr bwMode="auto">
          <a:xfrm rot="16200000">
            <a:off x="3814126" y="832173"/>
            <a:ext cx="4563745" cy="338963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9585575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brush</a:t>
            </a:r>
          </a:p>
        </p:txBody>
      </p:sp>
      <p:pic>
        <p:nvPicPr>
          <p:cNvPr id="3" name="Picture 2" descr="A cartoon of a person brushing her teeth&#10;&#10;Description automatically generated">
            <a:extLst>
              <a:ext uri="{FF2B5EF4-FFF2-40B4-BE49-F238E27FC236}">
                <a16:creationId xmlns:a16="http://schemas.microsoft.com/office/drawing/2014/main" id="{EF00D9B7-42EB-D4D9-E5B7-35DE6B1EAA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35" t="3078" r="8977" b="4835"/>
          <a:stretch/>
        </p:blipFill>
        <p:spPr bwMode="auto">
          <a:xfrm>
            <a:off x="4192172" y="345872"/>
            <a:ext cx="3507762" cy="432231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39655103"/>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toothpaste</a:t>
            </a:r>
          </a:p>
        </p:txBody>
      </p:sp>
      <p:pic>
        <p:nvPicPr>
          <p:cNvPr id="3" name="Picture 2" descr="A tube of toothpaste with a toothbrush&#10;&#10;Description automatically generated">
            <a:extLst>
              <a:ext uri="{FF2B5EF4-FFF2-40B4-BE49-F238E27FC236}">
                <a16:creationId xmlns:a16="http://schemas.microsoft.com/office/drawing/2014/main" id="{B4E1DBF0-5D6F-A9EE-E482-0EE5BFB60B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816" t="23026" r="11184" b="25000"/>
          <a:stretch/>
        </p:blipFill>
        <p:spPr bwMode="auto">
          <a:xfrm>
            <a:off x="2419643" y="1357420"/>
            <a:ext cx="6746922" cy="311707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2600782"/>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wash your clothes</a:t>
            </a:r>
          </a:p>
        </p:txBody>
      </p:sp>
      <p:pic>
        <p:nvPicPr>
          <p:cNvPr id="3" name="Picture 2" descr="A person doing laundry in a washing machine&#10;&#10;Description automatically generated">
            <a:extLst>
              <a:ext uri="{FF2B5EF4-FFF2-40B4-BE49-F238E27FC236}">
                <a16:creationId xmlns:a16="http://schemas.microsoft.com/office/drawing/2014/main" id="{E669BF90-A2A5-57DF-175C-7CCBD088DA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89" t="4519" r="14845" b="6365"/>
          <a:stretch/>
        </p:blipFill>
        <p:spPr bwMode="auto">
          <a:xfrm>
            <a:off x="4318782" y="302635"/>
            <a:ext cx="3136911" cy="447809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43053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400" b="1" dirty="0"/>
              <a:t>Lesson 3: There’s Our New Neighbor.</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472014"/>
            <a:ext cx="7035394" cy="4918595"/>
          </a:xfrm>
          <a:prstGeom prst="rect">
            <a:avLst/>
          </a:prstGeom>
          <a:ln>
            <a:solidFill>
              <a:schemeClr val="tx1"/>
            </a:solidFill>
          </a:ln>
        </p:spPr>
      </p:pic>
    </p:spTree>
    <p:extLst>
      <p:ext uri="{BB962C8B-B14F-4D97-AF65-F5344CB8AC3E}">
        <p14:creationId xmlns:p14="http://schemas.microsoft.com/office/powerpoint/2010/main" val="85794322"/>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take a bath</a:t>
            </a:r>
          </a:p>
        </p:txBody>
      </p:sp>
      <p:pic>
        <p:nvPicPr>
          <p:cNvPr id="3" name="Picture 2" descr="A person standing in front of a bathtub&#10;&#10;Description automatically generated">
            <a:extLst>
              <a:ext uri="{FF2B5EF4-FFF2-40B4-BE49-F238E27FC236}">
                <a16:creationId xmlns:a16="http://schemas.microsoft.com/office/drawing/2014/main" id="{95909513-453B-4B43-9CDA-2F7FD64110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46" t="5192" r="4687" b="6546"/>
          <a:stretch/>
        </p:blipFill>
        <p:spPr bwMode="auto">
          <a:xfrm>
            <a:off x="4222430" y="505759"/>
            <a:ext cx="3747135" cy="41624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416606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use soap</a:t>
            </a:r>
          </a:p>
        </p:txBody>
      </p:sp>
      <p:pic>
        <p:nvPicPr>
          <p:cNvPr id="3" name="Picture 2" descr="A cartoon of hands washing hands&#10;&#10;Description automatically generated">
            <a:extLst>
              <a:ext uri="{FF2B5EF4-FFF2-40B4-BE49-F238E27FC236}">
                <a16:creationId xmlns:a16="http://schemas.microsoft.com/office/drawing/2014/main" id="{0005AE76-169C-4ECD-03AE-15115861A1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77" r="14251"/>
          <a:stretch/>
        </p:blipFill>
        <p:spPr bwMode="auto">
          <a:xfrm>
            <a:off x="3742006" y="270250"/>
            <a:ext cx="4422724" cy="462301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8191315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use shampoo</a:t>
            </a:r>
          </a:p>
        </p:txBody>
      </p:sp>
      <p:pic>
        <p:nvPicPr>
          <p:cNvPr id="3" name="Picture 2" descr="A cartoon of a person washing his head&#10;&#10;Description automatically generated">
            <a:extLst>
              <a:ext uri="{FF2B5EF4-FFF2-40B4-BE49-F238E27FC236}">
                <a16:creationId xmlns:a16="http://schemas.microsoft.com/office/drawing/2014/main" id="{E8F6D27E-56D5-FB9F-1030-B0FC3377DF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02" t="4487" r="8772" b="6040"/>
          <a:stretch/>
        </p:blipFill>
        <p:spPr bwMode="auto">
          <a:xfrm>
            <a:off x="3108961" y="216495"/>
            <a:ext cx="5443095" cy="445168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5065293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use a tissue</a:t>
            </a:r>
          </a:p>
        </p:txBody>
      </p:sp>
      <p:pic>
        <p:nvPicPr>
          <p:cNvPr id="3" name="Picture 2" descr="A hand putting a tissue into a box&#10;&#10;Description automatically generated">
            <a:extLst>
              <a:ext uri="{FF2B5EF4-FFF2-40B4-BE49-F238E27FC236}">
                <a16:creationId xmlns:a16="http://schemas.microsoft.com/office/drawing/2014/main" id="{B71795FA-D258-4779-4DD7-23FCE5BC6A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82" t="5154" r="5033" b="7217"/>
          <a:stretch/>
        </p:blipFill>
        <p:spPr bwMode="auto">
          <a:xfrm>
            <a:off x="3367100" y="765779"/>
            <a:ext cx="6011384" cy="380393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7286298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sneeze</a:t>
            </a:r>
          </a:p>
        </p:txBody>
      </p:sp>
      <p:pic>
        <p:nvPicPr>
          <p:cNvPr id="4" name="Picture 3" descr="A cartoon of a person sneezing&#10;&#10;Description automatically generated">
            <a:extLst>
              <a:ext uri="{FF2B5EF4-FFF2-40B4-BE49-F238E27FC236}">
                <a16:creationId xmlns:a16="http://schemas.microsoft.com/office/drawing/2014/main" id="{930728F0-265E-ED99-425F-594932AAA8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660" r="10051"/>
          <a:stretch/>
        </p:blipFill>
        <p:spPr bwMode="auto">
          <a:xfrm>
            <a:off x="4178105" y="362511"/>
            <a:ext cx="3603234" cy="46736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96004662"/>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54088" y="2581500"/>
            <a:ext cx="12083824" cy="1694999"/>
          </a:xfrm>
        </p:spPr>
        <p:txBody>
          <a:bodyPr>
            <a:noAutofit/>
          </a:bodyPr>
          <a:lstStyle/>
          <a:p>
            <a:pPr algn="l"/>
            <a:r>
              <a:rPr lang="en-US" sz="5400" b="1" dirty="0"/>
              <a:t>A. I’m late for work! Should I take a bath?</a:t>
            </a:r>
            <a:br>
              <a:rPr lang="en-US" sz="5400" b="1" dirty="0"/>
            </a:br>
            <a:r>
              <a:rPr lang="en-US" sz="5400" b="1" dirty="0">
                <a:solidFill>
                  <a:srgbClr val="FF0000"/>
                </a:solidFill>
              </a:rPr>
              <a:t>B. Yes, but don’t be late!</a:t>
            </a:r>
            <a:endParaRPr lang="en-US" sz="54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95341273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504092" y="1854212"/>
            <a:ext cx="11183815" cy="3656013"/>
          </a:xfrm>
        </p:spPr>
        <p:txBody>
          <a:bodyPr>
            <a:noAutofit/>
          </a:bodyPr>
          <a:lstStyle/>
          <a:p>
            <a:pPr algn="l"/>
            <a:r>
              <a:rPr lang="en-US" sz="4000" b="1" dirty="0"/>
              <a:t>A. Oh, no! I’m late for work, but I should take a bath and use soap and shampoo first. Then, I will drive to work.</a:t>
            </a:r>
            <a:br>
              <a:rPr lang="en-US" sz="4000" b="1" dirty="0"/>
            </a:br>
            <a:r>
              <a:rPr lang="en-US" sz="4000" b="1" dirty="0">
                <a:solidFill>
                  <a:srgbClr val="FF0000"/>
                </a:solidFill>
              </a:rPr>
              <a:t>B. Don’t be late! I will wash your clothes tonight.</a:t>
            </a:r>
            <a:br>
              <a:rPr lang="en-US" sz="4000" b="1" dirty="0">
                <a:solidFill>
                  <a:srgbClr val="FF0000"/>
                </a:solidFill>
              </a:rPr>
            </a:br>
            <a:r>
              <a:rPr lang="en-US" sz="4000" b="1" dirty="0"/>
              <a:t>A. Thank you. I will also brush my teeth and clean my nails. </a:t>
            </a:r>
            <a:r>
              <a:rPr lang="en-US" sz="4000" b="1" dirty="0" err="1"/>
              <a:t>Aaaa</a:t>
            </a:r>
            <a:r>
              <a:rPr lang="en-US" sz="4000" b="1" dirty="0"/>
              <a:t>-choo!</a:t>
            </a:r>
            <a:br>
              <a:rPr lang="en-US" sz="4000" b="1" dirty="0"/>
            </a:br>
            <a:r>
              <a:rPr lang="en-US" sz="4000" b="1" dirty="0">
                <a:solidFill>
                  <a:srgbClr val="FF0000"/>
                </a:solidFill>
              </a:rPr>
              <a:t>B. Here, use a tissue or your sneeze!</a:t>
            </a:r>
            <a:br>
              <a:rPr lang="en-US" sz="4000" b="1" dirty="0">
                <a:solidFill>
                  <a:srgbClr val="FF0000"/>
                </a:solidFill>
              </a:rPr>
            </a:br>
            <a:r>
              <a:rPr lang="en-US" sz="4000" b="1" dirty="0"/>
              <a:t>A. Thank you.</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a:t>
            </a:r>
          </a:p>
        </p:txBody>
      </p:sp>
    </p:spTree>
    <p:extLst>
      <p:ext uri="{BB962C8B-B14F-4D97-AF65-F5344CB8AC3E}">
        <p14:creationId xmlns:p14="http://schemas.microsoft.com/office/powerpoint/2010/main" val="366952290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338282" y="3668036"/>
            <a:ext cx="5438193" cy="1237910"/>
          </a:xfrm>
        </p:spPr>
        <p:txBody>
          <a:bodyPr>
            <a:noAutofit/>
          </a:bodyPr>
          <a:lstStyle/>
          <a:p>
            <a:r>
              <a:rPr lang="en-US" sz="7000" b="1" dirty="0"/>
              <a:t>Unit 6: </a:t>
            </a:r>
            <a:br>
              <a:rPr lang="en-US" sz="7000" b="1" dirty="0"/>
            </a:br>
            <a:r>
              <a:rPr lang="en-US" sz="7000" b="1" dirty="0"/>
              <a:t>We’re Ready to Eat!</a:t>
            </a:r>
          </a:p>
        </p:txBody>
      </p:sp>
      <p:pic>
        <p:nvPicPr>
          <p:cNvPr id="4" name="Picture 3">
            <a:extLst>
              <a:ext uri="{FF2B5EF4-FFF2-40B4-BE49-F238E27FC236}">
                <a16:creationId xmlns:a16="http://schemas.microsoft.com/office/drawing/2014/main" id="{502D4176-E983-2C41-8030-1EE415AF67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6000" y="709904"/>
            <a:ext cx="5438192" cy="5438192"/>
          </a:xfrm>
          <a:prstGeom prst="rect">
            <a:avLst/>
          </a:prstGeom>
          <a:ln>
            <a:solidFill>
              <a:schemeClr val="tx1"/>
            </a:solidFill>
          </a:ln>
        </p:spPr>
      </p:pic>
    </p:spTree>
    <p:extLst>
      <p:ext uri="{BB962C8B-B14F-4D97-AF65-F5344CB8AC3E}">
        <p14:creationId xmlns:p14="http://schemas.microsoft.com/office/powerpoint/2010/main" val="100651512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400" b="1" dirty="0"/>
              <a:t>Lesson 21: Anything Else?</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294326"/>
            <a:ext cx="7035394" cy="5273970"/>
          </a:xfrm>
          <a:prstGeom prst="rect">
            <a:avLst/>
          </a:prstGeom>
          <a:ln>
            <a:solidFill>
              <a:schemeClr val="tx1"/>
            </a:solidFill>
          </a:ln>
        </p:spPr>
      </p:pic>
    </p:spTree>
    <p:extLst>
      <p:ext uri="{BB962C8B-B14F-4D97-AF65-F5344CB8AC3E}">
        <p14:creationId xmlns:p14="http://schemas.microsoft.com/office/powerpoint/2010/main" val="263302528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ham</a:t>
            </a:r>
          </a:p>
        </p:txBody>
      </p:sp>
      <p:pic>
        <p:nvPicPr>
          <p:cNvPr id="3" name="Picture 2" descr="A pig and ham cut into slices&#10;&#10;Description automatically generated with medium confidence">
            <a:extLst>
              <a:ext uri="{FF2B5EF4-FFF2-40B4-BE49-F238E27FC236}">
                <a16:creationId xmlns:a16="http://schemas.microsoft.com/office/drawing/2014/main" id="{093DADB8-3C4A-C511-F078-096D76EB41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12" r="4605"/>
          <a:stretch/>
        </p:blipFill>
        <p:spPr bwMode="auto">
          <a:xfrm>
            <a:off x="3643532" y="681229"/>
            <a:ext cx="5273624" cy="409949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64392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new</a:t>
            </a:r>
          </a:p>
        </p:txBody>
      </p:sp>
      <p:pic>
        <p:nvPicPr>
          <p:cNvPr id="3" name="Picture 2">
            <a:extLst>
              <a:ext uri="{FF2B5EF4-FFF2-40B4-BE49-F238E27FC236}">
                <a16:creationId xmlns:a16="http://schemas.microsoft.com/office/drawing/2014/main" id="{A4F1D31E-79B0-2228-3420-9EA56F60A96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46320" y="647114"/>
            <a:ext cx="6187323" cy="4021070"/>
          </a:xfrm>
          <a:prstGeom prst="rect">
            <a:avLst/>
          </a:prstGeom>
        </p:spPr>
      </p:pic>
    </p:spTree>
    <p:extLst>
      <p:ext uri="{BB962C8B-B14F-4D97-AF65-F5344CB8AC3E}">
        <p14:creationId xmlns:p14="http://schemas.microsoft.com/office/powerpoint/2010/main" val="2263688164"/>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turkey</a:t>
            </a:r>
          </a:p>
        </p:txBody>
      </p:sp>
      <p:pic>
        <p:nvPicPr>
          <p:cNvPr id="3" name="Picture 2" descr="A turkey with a black silhouette of a bird&#10;&#10;Description automatically generated">
            <a:extLst>
              <a:ext uri="{FF2B5EF4-FFF2-40B4-BE49-F238E27FC236}">
                <a16:creationId xmlns:a16="http://schemas.microsoft.com/office/drawing/2014/main" id="{E768B92F-E20E-C7F7-5498-F4E0E7ED9F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12" r="1755"/>
          <a:stretch/>
        </p:blipFill>
        <p:spPr bwMode="auto">
          <a:xfrm>
            <a:off x="2996419" y="565058"/>
            <a:ext cx="5898244" cy="410312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73018544"/>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quarter pound</a:t>
            </a:r>
            <a:br>
              <a:rPr lang="en-US" sz="8800" b="1" dirty="0"/>
            </a:br>
            <a:r>
              <a:rPr lang="en-US" sz="8800" b="1" dirty="0"/>
              <a:t>(1/4 lb.)</a:t>
            </a:r>
          </a:p>
        </p:txBody>
      </p:sp>
      <p:pic>
        <p:nvPicPr>
          <p:cNvPr id="3" name="Picture 2" descr="A brain on a scale&#10;&#10;Description automatically generated">
            <a:extLst>
              <a:ext uri="{FF2B5EF4-FFF2-40B4-BE49-F238E27FC236}">
                <a16:creationId xmlns:a16="http://schemas.microsoft.com/office/drawing/2014/main" id="{B35DAAE9-EECD-6CD1-F88C-4FA79178E722}"/>
              </a:ext>
            </a:extLst>
          </p:cNvPr>
          <p:cNvPicPr>
            <a:picLocks noChangeAspect="1"/>
          </p:cNvPicPr>
          <p:nvPr/>
        </p:nvPicPr>
        <p:blipFill rotWithShape="1">
          <a:blip r:embed="rId2">
            <a:extLst>
              <a:ext uri="{28A0092B-C50C-407E-A947-70E740481C1C}">
                <a14:useLocalDpi xmlns:a14="http://schemas.microsoft.com/office/drawing/2010/main" val="0"/>
              </a:ext>
            </a:extLst>
          </a:blip>
          <a:srcRect l="25439" t="21381" r="25439" b="15132"/>
          <a:stretch/>
        </p:blipFill>
        <p:spPr bwMode="auto">
          <a:xfrm>
            <a:off x="3896751" y="628377"/>
            <a:ext cx="4162935" cy="358691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26265003"/>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half pound</a:t>
            </a:r>
            <a:br>
              <a:rPr lang="en-US" sz="8800" b="1" dirty="0"/>
            </a:br>
            <a:r>
              <a:rPr lang="en-US" sz="8800" b="1" dirty="0"/>
              <a:t>(1/2 lb.)</a:t>
            </a:r>
          </a:p>
        </p:txBody>
      </p:sp>
      <p:pic>
        <p:nvPicPr>
          <p:cNvPr id="3" name="Picture 2">
            <a:extLst>
              <a:ext uri="{FF2B5EF4-FFF2-40B4-BE49-F238E27FC236}">
                <a16:creationId xmlns:a16="http://schemas.microsoft.com/office/drawing/2014/main" id="{1740AD2A-0C19-7A1F-611C-5F3E0BA79D1B}"/>
              </a:ext>
            </a:extLst>
          </p:cNvPr>
          <p:cNvPicPr>
            <a:picLocks noChangeAspect="1"/>
          </p:cNvPicPr>
          <p:nvPr/>
        </p:nvPicPr>
        <p:blipFill>
          <a:blip r:embed="rId2"/>
          <a:stretch>
            <a:fillRect/>
          </a:stretch>
        </p:blipFill>
        <p:spPr>
          <a:xfrm>
            <a:off x="4013393" y="297711"/>
            <a:ext cx="4165213" cy="3784209"/>
          </a:xfrm>
          <a:prstGeom prst="rect">
            <a:avLst/>
          </a:prstGeom>
        </p:spPr>
      </p:pic>
    </p:spTree>
    <p:extLst>
      <p:ext uri="{BB962C8B-B14F-4D97-AF65-F5344CB8AC3E}">
        <p14:creationId xmlns:p14="http://schemas.microsoft.com/office/powerpoint/2010/main" val="173160109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pound</a:t>
            </a:r>
            <a:br>
              <a:rPr lang="en-US" sz="8800" b="1" dirty="0"/>
            </a:br>
            <a:r>
              <a:rPr lang="en-US" sz="8800" b="1" dirty="0"/>
              <a:t>(lb.)</a:t>
            </a:r>
          </a:p>
        </p:txBody>
      </p:sp>
      <p:pic>
        <p:nvPicPr>
          <p:cNvPr id="3" name="Picture 2" descr="A cartoon of a brain on a scale&#10;&#10;Description automatically generated">
            <a:extLst>
              <a:ext uri="{FF2B5EF4-FFF2-40B4-BE49-F238E27FC236}">
                <a16:creationId xmlns:a16="http://schemas.microsoft.com/office/drawing/2014/main" id="{1977960B-0EF6-2A5C-CA4F-4F3ECEA980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053" t="8553" r="26097" b="13487"/>
          <a:stretch/>
        </p:blipFill>
        <p:spPr bwMode="auto">
          <a:xfrm>
            <a:off x="3784209" y="56947"/>
            <a:ext cx="4338039" cy="426573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330750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sliced</a:t>
            </a:r>
          </a:p>
        </p:txBody>
      </p:sp>
      <p:pic>
        <p:nvPicPr>
          <p:cNvPr id="3" name="Picture 2" descr="A hand holding a knife over a stack of pancakes&#10;&#10;Description automatically generated">
            <a:extLst>
              <a:ext uri="{FF2B5EF4-FFF2-40B4-BE49-F238E27FC236}">
                <a16:creationId xmlns:a16="http://schemas.microsoft.com/office/drawing/2014/main" id="{FFB5F35D-D141-FCE0-6072-A1784A2132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90" r="2851"/>
          <a:stretch/>
        </p:blipFill>
        <p:spPr bwMode="auto">
          <a:xfrm>
            <a:off x="2419644" y="0"/>
            <a:ext cx="6576570" cy="467196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08694874"/>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need</a:t>
            </a:r>
          </a:p>
        </p:txBody>
      </p:sp>
      <p:pic>
        <p:nvPicPr>
          <p:cNvPr id="3" name="Picture 2" descr="A cartoon of a person&#10;&#10;Description automatically generated">
            <a:extLst>
              <a:ext uri="{FF2B5EF4-FFF2-40B4-BE49-F238E27FC236}">
                <a16:creationId xmlns:a16="http://schemas.microsoft.com/office/drawing/2014/main" id="{AF4EDFC0-95C9-2088-CCE7-9AF4776AA6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320" r="10831"/>
          <a:stretch/>
        </p:blipFill>
        <p:spPr bwMode="auto">
          <a:xfrm>
            <a:off x="4338635" y="411144"/>
            <a:ext cx="3514725" cy="425704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79121768"/>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Anything else?</a:t>
            </a:r>
          </a:p>
        </p:txBody>
      </p:sp>
      <p:pic>
        <p:nvPicPr>
          <p:cNvPr id="4" name="Picture 3" descr="A cartoon of a person wearing an apron&#10;&#10;Description automatically generated">
            <a:extLst>
              <a:ext uri="{FF2B5EF4-FFF2-40B4-BE49-F238E27FC236}">
                <a16:creationId xmlns:a16="http://schemas.microsoft.com/office/drawing/2014/main" id="{DCF6A466-BBED-0C06-92C9-EFC3DDB8EF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18" r="2604"/>
          <a:stretch/>
        </p:blipFill>
        <p:spPr bwMode="auto">
          <a:xfrm>
            <a:off x="4624499" y="195806"/>
            <a:ext cx="2942998" cy="447237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41297551"/>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That’s all!</a:t>
            </a:r>
          </a:p>
        </p:txBody>
      </p:sp>
      <p:pic>
        <p:nvPicPr>
          <p:cNvPr id="3" name="Picture 2" descr="A cartoon of a person waving&#10;&#10;Description automatically generated">
            <a:extLst>
              <a:ext uri="{FF2B5EF4-FFF2-40B4-BE49-F238E27FC236}">
                <a16:creationId xmlns:a16="http://schemas.microsoft.com/office/drawing/2014/main" id="{E7EA7928-CAC2-F315-D9C2-C4C3BE6780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02" t="7692" b="5822"/>
          <a:stretch/>
        </p:blipFill>
        <p:spPr bwMode="auto">
          <a:xfrm>
            <a:off x="4139245" y="372409"/>
            <a:ext cx="3913505" cy="42957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4868656"/>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61623-DC5D-49E3-ACBD-335A558A25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80AC14-9BC6-6B88-E379-4422A181418C}"/>
              </a:ext>
            </a:extLst>
          </p:cNvPr>
          <p:cNvSpPr>
            <a:spLocks noGrp="1"/>
          </p:cNvSpPr>
          <p:nvPr>
            <p:ph type="ctrTitle"/>
          </p:nvPr>
        </p:nvSpPr>
        <p:spPr>
          <a:xfrm>
            <a:off x="1055077" y="1174130"/>
            <a:ext cx="11648049" cy="4509740"/>
          </a:xfrm>
        </p:spPr>
        <p:txBody>
          <a:bodyPr>
            <a:noAutofit/>
          </a:bodyPr>
          <a:lstStyle/>
          <a:p>
            <a:pPr algn="l"/>
            <a:r>
              <a:rPr lang="en-US" sz="5400" b="1" dirty="0"/>
              <a:t>A. I need a </a:t>
            </a:r>
            <a:r>
              <a:rPr lang="en-US" sz="5400" b="1" u="sng" dirty="0"/>
              <a:t>quarter pound </a:t>
            </a:r>
            <a:r>
              <a:rPr lang="en-US" sz="5400" b="1" dirty="0"/>
              <a:t>of sliced turkey, please.</a:t>
            </a:r>
            <a:br>
              <a:rPr lang="en-US" sz="5400" b="1" dirty="0"/>
            </a:br>
            <a:r>
              <a:rPr lang="en-US" sz="5400" b="1" dirty="0">
                <a:solidFill>
                  <a:srgbClr val="FF0000"/>
                </a:solidFill>
              </a:rPr>
              <a:t>B. That’s ten ninety-nine a pound.</a:t>
            </a:r>
            <a:br>
              <a:rPr lang="en-US" sz="5400" b="1" dirty="0">
                <a:solidFill>
                  <a:srgbClr val="FF0000"/>
                </a:solidFill>
              </a:rPr>
            </a:br>
            <a:br>
              <a:rPr lang="en-US" sz="5400" b="1" dirty="0">
                <a:solidFill>
                  <a:srgbClr val="FF0000"/>
                </a:solidFill>
              </a:rPr>
            </a:br>
            <a:endParaRPr lang="en-US" sz="5400" b="1" dirty="0"/>
          </a:p>
        </p:txBody>
      </p:sp>
      <p:sp>
        <p:nvSpPr>
          <p:cNvPr id="3" name="TextBox 2">
            <a:extLst>
              <a:ext uri="{FF2B5EF4-FFF2-40B4-BE49-F238E27FC236}">
                <a16:creationId xmlns:a16="http://schemas.microsoft.com/office/drawing/2014/main" id="{C0896923-3A3E-ADE2-68BA-F85CAC8F9A4F}"/>
              </a:ext>
            </a:extLst>
          </p:cNvPr>
          <p:cNvSpPr txBox="1"/>
          <p:nvPr/>
        </p:nvSpPr>
        <p:spPr>
          <a:xfrm>
            <a:off x="0" y="6273225"/>
            <a:ext cx="6598050" cy="584775"/>
          </a:xfrm>
          <a:prstGeom prst="rect">
            <a:avLst/>
          </a:prstGeom>
          <a:noFill/>
        </p:spPr>
        <p:txBody>
          <a:bodyPr wrap="square" rtlCol="0">
            <a:spAutoFit/>
          </a:bodyPr>
          <a:lstStyle/>
          <a:p>
            <a:r>
              <a:rPr lang="en-US" sz="3200" b="1" dirty="0"/>
              <a:t>Sentences Using Vocabulary 1</a:t>
            </a:r>
          </a:p>
        </p:txBody>
      </p:sp>
    </p:spTree>
    <p:extLst>
      <p:ext uri="{BB962C8B-B14F-4D97-AF65-F5344CB8AC3E}">
        <p14:creationId xmlns:p14="http://schemas.microsoft.com/office/powerpoint/2010/main" val="353642372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990881" y="-781279"/>
            <a:ext cx="9214338" cy="4509740"/>
          </a:xfrm>
        </p:spPr>
        <p:txBody>
          <a:bodyPr>
            <a:noAutofit/>
          </a:bodyPr>
          <a:lstStyle/>
          <a:p>
            <a:pPr algn="l"/>
            <a:br>
              <a:rPr lang="en-US" sz="5400" b="1" dirty="0">
                <a:solidFill>
                  <a:srgbClr val="FF0000"/>
                </a:solidFill>
              </a:rPr>
            </a:br>
            <a:r>
              <a:rPr lang="en-US" sz="5400" b="1" dirty="0">
                <a:solidFill>
                  <a:srgbClr val="FF0000"/>
                </a:solidFill>
              </a:rPr>
              <a:t>B. Do you need anything else?</a:t>
            </a:r>
            <a:br>
              <a:rPr lang="en-US" sz="5400" b="1" dirty="0">
                <a:solidFill>
                  <a:srgbClr val="FF0000"/>
                </a:solidFill>
              </a:rPr>
            </a:br>
            <a:r>
              <a:rPr lang="en-US" sz="5400" b="1" dirty="0"/>
              <a:t>A. No, that’s all!</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Sentences Using Vocabulary 2</a:t>
            </a:r>
          </a:p>
        </p:txBody>
      </p:sp>
    </p:spTree>
    <p:extLst>
      <p:ext uri="{BB962C8B-B14F-4D97-AF65-F5344CB8AC3E}">
        <p14:creationId xmlns:p14="http://schemas.microsoft.com/office/powerpoint/2010/main" val="1569738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strong</a:t>
            </a:r>
          </a:p>
        </p:txBody>
      </p:sp>
      <p:pic>
        <p:nvPicPr>
          <p:cNvPr id="4" name="Picture 3">
            <a:extLst>
              <a:ext uri="{FF2B5EF4-FFF2-40B4-BE49-F238E27FC236}">
                <a16:creationId xmlns:a16="http://schemas.microsoft.com/office/drawing/2014/main" id="{F19B50F7-4FE7-D22C-5B72-2089DA8E8B50}"/>
              </a:ext>
            </a:extLst>
          </p:cNvPr>
          <p:cNvPicPr>
            <a:picLocks noChangeAspect="1"/>
          </p:cNvPicPr>
          <p:nvPr/>
        </p:nvPicPr>
        <p:blipFill>
          <a:blip r:embed="rId2">
            <a:extLst>
              <a:ext uri="{28A0092B-C50C-407E-A947-70E740481C1C}">
                <a14:useLocalDpi xmlns:a14="http://schemas.microsoft.com/office/drawing/2010/main" val="0"/>
              </a:ext>
            </a:extLst>
          </a:blip>
          <a:srcRect b="14107"/>
          <a:stretch/>
        </p:blipFill>
        <p:spPr>
          <a:xfrm>
            <a:off x="3052324" y="-310932"/>
            <a:ext cx="6087348" cy="4671917"/>
          </a:xfrm>
          <a:prstGeom prst="rect">
            <a:avLst/>
          </a:prstGeom>
        </p:spPr>
      </p:pic>
    </p:spTree>
    <p:extLst>
      <p:ext uri="{BB962C8B-B14F-4D97-AF65-F5344CB8AC3E}">
        <p14:creationId xmlns:p14="http://schemas.microsoft.com/office/powerpoint/2010/main" val="3243930398"/>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160887" y="-907656"/>
            <a:ext cx="10874326" cy="5353334"/>
          </a:xfrm>
        </p:spPr>
        <p:txBody>
          <a:bodyPr>
            <a:noAutofit/>
          </a:bodyPr>
          <a:lstStyle/>
          <a:p>
            <a:pPr algn="l"/>
            <a:r>
              <a:rPr lang="en-US" sz="4000" b="1" dirty="0"/>
              <a:t>A. Hi, I need a quarter pound of sliced turkey, please.</a:t>
            </a:r>
            <a:br>
              <a:rPr lang="en-US" sz="4000" b="1" dirty="0"/>
            </a:br>
            <a:r>
              <a:rPr lang="en-US" sz="4000" b="1" dirty="0">
                <a:solidFill>
                  <a:srgbClr val="FF0000"/>
                </a:solidFill>
              </a:rPr>
              <a:t>B. Here you go. That’s ten ninety-nine a pound.</a:t>
            </a:r>
            <a:br>
              <a:rPr lang="en-US" sz="4000" b="1" dirty="0">
                <a:solidFill>
                  <a:srgbClr val="FF0000"/>
                </a:solidFill>
              </a:rPr>
            </a:br>
            <a:r>
              <a:rPr lang="en-US" sz="4000" b="1" dirty="0"/>
              <a:t>A. Thanks.</a:t>
            </a:r>
            <a:br>
              <a:rPr lang="en-US" sz="4000" b="1" dirty="0"/>
            </a:br>
            <a:r>
              <a:rPr lang="en-US" sz="4000" b="1" dirty="0">
                <a:solidFill>
                  <a:srgbClr val="FF0000"/>
                </a:solidFill>
              </a:rPr>
              <a:t>B. Do you need anything else?</a:t>
            </a:r>
            <a:br>
              <a:rPr lang="en-US" sz="4000" b="1" dirty="0">
                <a:solidFill>
                  <a:srgbClr val="FF0000"/>
                </a:solidFill>
              </a:rPr>
            </a:br>
            <a:r>
              <a:rPr lang="en-US" sz="4000" b="1" dirty="0"/>
              <a:t>A. No, that’s all!</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a:t>
            </a:r>
          </a:p>
        </p:txBody>
      </p:sp>
    </p:spTree>
    <p:extLst>
      <p:ext uri="{BB962C8B-B14F-4D97-AF65-F5344CB8AC3E}">
        <p14:creationId xmlns:p14="http://schemas.microsoft.com/office/powerpoint/2010/main" val="294640151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400" b="1" dirty="0"/>
              <a:t>Lesson 22: I’d Like a Burger and Fries.</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294326"/>
            <a:ext cx="7035394" cy="5273970"/>
          </a:xfrm>
          <a:prstGeom prst="rect">
            <a:avLst/>
          </a:prstGeom>
          <a:ln>
            <a:solidFill>
              <a:schemeClr val="tx1"/>
            </a:solidFill>
          </a:ln>
        </p:spPr>
      </p:pic>
    </p:spTree>
    <p:extLst>
      <p:ext uri="{BB962C8B-B14F-4D97-AF65-F5344CB8AC3E}">
        <p14:creationId xmlns:p14="http://schemas.microsoft.com/office/powerpoint/2010/main" val="767386539"/>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How can I help you?</a:t>
            </a:r>
          </a:p>
        </p:txBody>
      </p:sp>
      <p:pic>
        <p:nvPicPr>
          <p:cNvPr id="3" name="Picture 2" descr="A cartoon of a person at a cash register&#10;&#10;Description automatically generated">
            <a:extLst>
              <a:ext uri="{FF2B5EF4-FFF2-40B4-BE49-F238E27FC236}">
                <a16:creationId xmlns:a16="http://schemas.microsoft.com/office/drawing/2014/main" id="{EC80D9F5-513E-B27D-B70C-81F579CA8D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8" r="6666"/>
          <a:stretch/>
        </p:blipFill>
        <p:spPr bwMode="auto">
          <a:xfrm>
            <a:off x="3905576" y="267287"/>
            <a:ext cx="3943022" cy="440089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1316809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fast food</a:t>
            </a:r>
          </a:p>
        </p:txBody>
      </p:sp>
      <p:pic>
        <p:nvPicPr>
          <p:cNvPr id="3" name="Picture 2" descr="A tray with a hamburger and fries&#10;&#10;Description automatically generated">
            <a:extLst>
              <a:ext uri="{FF2B5EF4-FFF2-40B4-BE49-F238E27FC236}">
                <a16:creationId xmlns:a16="http://schemas.microsoft.com/office/drawing/2014/main" id="{2582D0CE-325F-D79E-EF51-734AF51795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73" r="3070"/>
          <a:stretch/>
        </p:blipFill>
        <p:spPr bwMode="auto">
          <a:xfrm>
            <a:off x="2869810" y="684868"/>
            <a:ext cx="6174615" cy="398331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2198381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hamburger</a:t>
            </a:r>
            <a:br>
              <a:rPr lang="en-US" sz="8800" b="1" dirty="0"/>
            </a:br>
            <a:r>
              <a:rPr lang="en-US" sz="8800" b="1" dirty="0"/>
              <a:t>(burger)</a:t>
            </a:r>
          </a:p>
        </p:txBody>
      </p:sp>
      <p:pic>
        <p:nvPicPr>
          <p:cNvPr id="3" name="Picture 2" descr="A close-up of a burger&#10;&#10;Description automatically generated">
            <a:extLst>
              <a:ext uri="{FF2B5EF4-FFF2-40B4-BE49-F238E27FC236}">
                <a16:creationId xmlns:a16="http://schemas.microsoft.com/office/drawing/2014/main" id="{2821A796-9687-B0C1-3577-49A3DCD014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281" t="8330" r="14035" b="11048"/>
          <a:stretch/>
        </p:blipFill>
        <p:spPr bwMode="auto">
          <a:xfrm>
            <a:off x="3615397" y="423765"/>
            <a:ext cx="4635010" cy="37386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988955"/>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fries</a:t>
            </a:r>
          </a:p>
        </p:txBody>
      </p:sp>
      <p:pic>
        <p:nvPicPr>
          <p:cNvPr id="3" name="Picture 2">
            <a:extLst>
              <a:ext uri="{FF2B5EF4-FFF2-40B4-BE49-F238E27FC236}">
                <a16:creationId xmlns:a16="http://schemas.microsoft.com/office/drawing/2014/main" id="{0B111F67-566B-2979-021D-A2AC21DFEB0E}"/>
              </a:ext>
            </a:extLst>
          </p:cNvPr>
          <p:cNvPicPr>
            <a:picLocks noChangeAspect="1"/>
          </p:cNvPicPr>
          <p:nvPr/>
        </p:nvPicPr>
        <p:blipFill>
          <a:blip r:embed="rId2"/>
          <a:stretch>
            <a:fillRect/>
          </a:stretch>
        </p:blipFill>
        <p:spPr>
          <a:xfrm>
            <a:off x="4318860" y="510352"/>
            <a:ext cx="3554276" cy="4157832"/>
          </a:xfrm>
          <a:prstGeom prst="rect">
            <a:avLst/>
          </a:prstGeom>
        </p:spPr>
      </p:pic>
    </p:spTree>
    <p:extLst>
      <p:ext uri="{BB962C8B-B14F-4D97-AF65-F5344CB8AC3E}">
        <p14:creationId xmlns:p14="http://schemas.microsoft.com/office/powerpoint/2010/main" val="1865425191"/>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That’ll be …</a:t>
            </a:r>
          </a:p>
        </p:txBody>
      </p:sp>
      <p:pic>
        <p:nvPicPr>
          <p:cNvPr id="3" name="Picture 2" descr="A cartoon of a person using a digital device&#10;&#10;Description automatically generated">
            <a:extLst>
              <a:ext uri="{FF2B5EF4-FFF2-40B4-BE49-F238E27FC236}">
                <a16:creationId xmlns:a16="http://schemas.microsoft.com/office/drawing/2014/main" id="{F0A62D9F-6734-E796-F126-0988202D3B3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892" y="365760"/>
            <a:ext cx="5097924" cy="4302424"/>
          </a:xfrm>
          <a:prstGeom prst="rect">
            <a:avLst/>
          </a:prstGeom>
          <a:noFill/>
          <a:ln>
            <a:noFill/>
          </a:ln>
        </p:spPr>
      </p:pic>
    </p:spTree>
    <p:extLst>
      <p:ext uri="{BB962C8B-B14F-4D97-AF65-F5344CB8AC3E}">
        <p14:creationId xmlns:p14="http://schemas.microsoft.com/office/powerpoint/2010/main" val="774955404"/>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drive-through</a:t>
            </a:r>
          </a:p>
        </p:txBody>
      </p:sp>
      <p:pic>
        <p:nvPicPr>
          <p:cNvPr id="4" name="Picture 3" descr="A cartoon of cars parked next to a building&#10;&#10;Description automatically generated">
            <a:extLst>
              <a:ext uri="{FF2B5EF4-FFF2-40B4-BE49-F238E27FC236}">
                <a16:creationId xmlns:a16="http://schemas.microsoft.com/office/drawing/2014/main" id="{752FF3F7-7D62-190E-A18E-3AC9CDBCE5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82" r="2413"/>
          <a:stretch/>
        </p:blipFill>
        <p:spPr bwMode="auto">
          <a:xfrm>
            <a:off x="2577942" y="1007401"/>
            <a:ext cx="7036115" cy="357891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84861929"/>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next</a:t>
            </a:r>
          </a:p>
        </p:txBody>
      </p:sp>
      <p:pic>
        <p:nvPicPr>
          <p:cNvPr id="3" name="Picture 2">
            <a:extLst>
              <a:ext uri="{FF2B5EF4-FFF2-40B4-BE49-F238E27FC236}">
                <a16:creationId xmlns:a16="http://schemas.microsoft.com/office/drawing/2014/main" id="{F895014F-734F-2631-B255-B033BAD148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93034" y="1116798"/>
            <a:ext cx="7117981" cy="3336311"/>
          </a:xfrm>
          <a:prstGeom prst="rect">
            <a:avLst/>
          </a:prstGeom>
          <a:noFill/>
        </p:spPr>
      </p:pic>
    </p:spTree>
    <p:extLst>
      <p:ext uri="{BB962C8B-B14F-4D97-AF65-F5344CB8AC3E}">
        <p14:creationId xmlns:p14="http://schemas.microsoft.com/office/powerpoint/2010/main" val="692877419"/>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Cash or card?</a:t>
            </a:r>
          </a:p>
        </p:txBody>
      </p:sp>
      <p:pic>
        <p:nvPicPr>
          <p:cNvPr id="3" name="Picture 2" descr="A close-up of a credit card and money&#10;&#10;Description automatically generated">
            <a:extLst>
              <a:ext uri="{FF2B5EF4-FFF2-40B4-BE49-F238E27FC236}">
                <a16:creationId xmlns:a16="http://schemas.microsoft.com/office/drawing/2014/main" id="{DD8B0573-DC6A-3332-EDF4-BAC645564D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167"/>
          <a:stretch/>
        </p:blipFill>
        <p:spPr bwMode="auto">
          <a:xfrm>
            <a:off x="2869809" y="607261"/>
            <a:ext cx="5574687" cy="38780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0518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attractive</a:t>
            </a:r>
          </a:p>
        </p:txBody>
      </p:sp>
      <p:pic>
        <p:nvPicPr>
          <p:cNvPr id="3" name="Picture 2">
            <a:extLst>
              <a:ext uri="{FF2B5EF4-FFF2-40B4-BE49-F238E27FC236}">
                <a16:creationId xmlns:a16="http://schemas.microsoft.com/office/drawing/2014/main" id="{D2BB7D97-6D05-45FB-C530-4514C0C775E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30228" y="140677"/>
            <a:ext cx="5131539" cy="4668184"/>
          </a:xfrm>
          <a:prstGeom prst="rect">
            <a:avLst/>
          </a:prstGeom>
        </p:spPr>
      </p:pic>
    </p:spTree>
    <p:extLst>
      <p:ext uri="{BB962C8B-B14F-4D97-AF65-F5344CB8AC3E}">
        <p14:creationId xmlns:p14="http://schemas.microsoft.com/office/powerpoint/2010/main" val="3117413708"/>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medium</a:t>
            </a:r>
          </a:p>
        </p:txBody>
      </p:sp>
      <p:pic>
        <p:nvPicPr>
          <p:cNvPr id="4" name="Picture 3" descr="A three different types of beverage cups&#10;&#10;Description automatically generated with medium confidence">
            <a:extLst>
              <a:ext uri="{FF2B5EF4-FFF2-40B4-BE49-F238E27FC236}">
                <a16:creationId xmlns:a16="http://schemas.microsoft.com/office/drawing/2014/main" id="{30AD4D2F-83B3-AEB3-AB79-60473D7CA3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228" r="16667" b="21655"/>
          <a:stretch/>
        </p:blipFill>
        <p:spPr bwMode="auto">
          <a:xfrm>
            <a:off x="2883400" y="-333525"/>
            <a:ext cx="6425196" cy="50017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46663573"/>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large</a:t>
            </a:r>
          </a:p>
        </p:txBody>
      </p:sp>
      <p:pic>
        <p:nvPicPr>
          <p:cNvPr id="3" name="Picture 2" descr="A three different types of beverage&#10;&#10;Description automatically generated with medium confidence">
            <a:extLst>
              <a:ext uri="{FF2B5EF4-FFF2-40B4-BE49-F238E27FC236}">
                <a16:creationId xmlns:a16="http://schemas.microsoft.com/office/drawing/2014/main" id="{592B2DF4-BD83-D127-41D8-093D3EECB4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1" r="16667" b="22814"/>
          <a:stretch/>
        </p:blipFill>
        <p:spPr bwMode="auto">
          <a:xfrm>
            <a:off x="2824517" y="-286573"/>
            <a:ext cx="6542961" cy="495277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59168380"/>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717452" y="2056434"/>
            <a:ext cx="12192000" cy="1182235"/>
          </a:xfrm>
        </p:spPr>
        <p:txBody>
          <a:bodyPr>
            <a:noAutofit/>
          </a:bodyPr>
          <a:lstStyle/>
          <a:p>
            <a:pPr algn="l"/>
            <a:r>
              <a:rPr lang="en-US" sz="4800" b="1" dirty="0"/>
              <a:t>A. How can I help you?</a:t>
            </a:r>
            <a:br>
              <a:rPr lang="en-US" sz="4800" b="1" dirty="0"/>
            </a:br>
            <a:r>
              <a:rPr lang="en-US" sz="4800" b="1" dirty="0">
                <a:solidFill>
                  <a:srgbClr val="FF0000"/>
                </a:solidFill>
              </a:rPr>
              <a:t>B. I’d like a burger and medium fries and a large cola, please.</a:t>
            </a:r>
            <a:endParaRPr lang="en-US" sz="48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648948892"/>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450167" y="1348693"/>
            <a:ext cx="11535508" cy="5509307"/>
          </a:xfrm>
        </p:spPr>
        <p:txBody>
          <a:bodyPr>
            <a:noAutofit/>
          </a:bodyPr>
          <a:lstStyle/>
          <a:p>
            <a:pPr algn="l"/>
            <a:r>
              <a:rPr lang="en-US" sz="4000" b="1" dirty="0">
                <a:solidFill>
                  <a:schemeClr val="bg2">
                    <a:lumMod val="50000"/>
                  </a:schemeClr>
                </a:solidFill>
              </a:rPr>
              <a:t>At the speaker:</a:t>
            </a:r>
            <a:br>
              <a:rPr lang="en-US" sz="4000" b="1" dirty="0">
                <a:solidFill>
                  <a:schemeClr val="bg2">
                    <a:lumMod val="50000"/>
                  </a:schemeClr>
                </a:solidFill>
              </a:rPr>
            </a:br>
            <a:br>
              <a:rPr lang="en-US" sz="4000" b="1" dirty="0">
                <a:solidFill>
                  <a:schemeClr val="bg2">
                    <a:lumMod val="50000"/>
                  </a:schemeClr>
                </a:solidFill>
              </a:rPr>
            </a:br>
            <a:r>
              <a:rPr lang="en-US" sz="4000" b="1" dirty="0"/>
              <a:t>A. Welcome to Bob’s Fast-Food drive-through! How can I help you?</a:t>
            </a:r>
            <a:br>
              <a:rPr lang="en-US" sz="4000" b="1" dirty="0"/>
            </a:br>
            <a:r>
              <a:rPr lang="en-US" sz="4000" b="1" dirty="0">
                <a:solidFill>
                  <a:srgbClr val="FF0000"/>
                </a:solidFill>
              </a:rPr>
              <a:t>B. I’d like a burger and medium fries and a large cola, please</a:t>
            </a:r>
            <a:br>
              <a:rPr lang="en-US" sz="4000" b="1" dirty="0">
                <a:solidFill>
                  <a:srgbClr val="FF0000"/>
                </a:solidFill>
              </a:rPr>
            </a:br>
            <a:r>
              <a:rPr lang="en-US" sz="4000" b="1" dirty="0"/>
              <a:t>A. Anything else?</a:t>
            </a:r>
            <a:br>
              <a:rPr lang="en-US" sz="4000" b="1" dirty="0"/>
            </a:br>
            <a:r>
              <a:rPr lang="en-US" sz="4000" b="1" dirty="0">
                <a:solidFill>
                  <a:srgbClr val="FF0000"/>
                </a:solidFill>
              </a:rPr>
              <a:t>B. No, that’s all.</a:t>
            </a:r>
            <a:br>
              <a:rPr lang="en-US" sz="4000" b="1" dirty="0">
                <a:solidFill>
                  <a:srgbClr val="FF0000"/>
                </a:solidFill>
              </a:rPr>
            </a:br>
            <a:r>
              <a:rPr lang="en-US" sz="4000" b="1" dirty="0"/>
              <a:t>A. That’ll be $8.47. Please drive to the next window. </a:t>
            </a:r>
            <a:br>
              <a:rPr lang="en-US" sz="4000" b="1" dirty="0">
                <a:solidFill>
                  <a:srgbClr val="FF0000"/>
                </a:solidFill>
              </a:rPr>
            </a:br>
            <a:r>
              <a:rPr lang="en-US" sz="4000" b="1" dirty="0">
                <a:solidFill>
                  <a:srgbClr val="FF0000"/>
                </a:solidFill>
              </a:rPr>
              <a:t>B. Ok, thanks!</a:t>
            </a:r>
            <a:br>
              <a:rPr lang="en-US" sz="4000" b="1" dirty="0">
                <a:solidFill>
                  <a:srgbClr val="FF0000"/>
                </a:solidFill>
              </a:rPr>
            </a:br>
            <a:br>
              <a:rPr lang="en-US" sz="3200" b="1" dirty="0">
                <a:solidFill>
                  <a:schemeClr val="accent3">
                    <a:lumMod val="60000"/>
                    <a:lumOff val="40000"/>
                  </a:schemeClr>
                </a:solidFill>
              </a:rPr>
            </a:br>
            <a:endParaRPr lang="en-US" sz="32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1</a:t>
            </a:r>
          </a:p>
        </p:txBody>
      </p:sp>
    </p:spTree>
    <p:extLst>
      <p:ext uri="{BB962C8B-B14F-4D97-AF65-F5344CB8AC3E}">
        <p14:creationId xmlns:p14="http://schemas.microsoft.com/office/powerpoint/2010/main" val="391743119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EDD84-ACA7-9553-2BAA-2A35EAFA38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450BF7-4D08-ED77-5E5E-FF97647B7645}"/>
              </a:ext>
            </a:extLst>
          </p:cNvPr>
          <p:cNvSpPr>
            <a:spLocks noGrp="1"/>
          </p:cNvSpPr>
          <p:nvPr>
            <p:ph type="ctrTitle"/>
          </p:nvPr>
        </p:nvSpPr>
        <p:spPr>
          <a:xfrm>
            <a:off x="1041009" y="-2080307"/>
            <a:ext cx="12192000" cy="5509307"/>
          </a:xfrm>
        </p:spPr>
        <p:txBody>
          <a:bodyPr>
            <a:noAutofit/>
          </a:bodyPr>
          <a:lstStyle/>
          <a:p>
            <a:pPr algn="l"/>
            <a:br>
              <a:rPr lang="en-US" sz="3200" b="1" dirty="0">
                <a:solidFill>
                  <a:schemeClr val="accent3">
                    <a:lumMod val="60000"/>
                    <a:lumOff val="40000"/>
                  </a:schemeClr>
                </a:solidFill>
              </a:rPr>
            </a:br>
            <a:r>
              <a:rPr lang="en-US" sz="3200" b="1" dirty="0">
                <a:solidFill>
                  <a:schemeClr val="bg2">
                    <a:lumMod val="50000"/>
                  </a:schemeClr>
                </a:solidFill>
              </a:rPr>
              <a:t>At the window:</a:t>
            </a:r>
            <a:br>
              <a:rPr lang="en-US" sz="3200" b="1" dirty="0">
                <a:solidFill>
                  <a:schemeClr val="bg2">
                    <a:lumMod val="50000"/>
                  </a:schemeClr>
                </a:solidFill>
              </a:rPr>
            </a:br>
            <a:br>
              <a:rPr lang="en-US" sz="3200" b="1" dirty="0">
                <a:solidFill>
                  <a:schemeClr val="bg2">
                    <a:lumMod val="50000"/>
                  </a:schemeClr>
                </a:solidFill>
              </a:rPr>
            </a:br>
            <a:r>
              <a:rPr lang="en-US" sz="4000" b="1" dirty="0"/>
              <a:t>A. That’ll be $8.47. Cash or card?</a:t>
            </a:r>
            <a:br>
              <a:rPr lang="en-US" sz="4000" b="1" dirty="0">
                <a:solidFill>
                  <a:srgbClr val="FF0000"/>
                </a:solidFill>
              </a:rPr>
            </a:br>
            <a:r>
              <a:rPr lang="en-US" sz="4000" b="1" dirty="0">
                <a:solidFill>
                  <a:srgbClr val="FF0000"/>
                </a:solidFill>
              </a:rPr>
              <a:t>B. Cash. Here you go.</a:t>
            </a:r>
            <a:br>
              <a:rPr lang="en-US" sz="4000" b="1" dirty="0">
                <a:solidFill>
                  <a:srgbClr val="FF0000"/>
                </a:solidFill>
              </a:rPr>
            </a:br>
            <a:r>
              <a:rPr lang="en-US" sz="4000" b="1" dirty="0"/>
              <a:t>A. Thanks! Here is your food. Have a great day!</a:t>
            </a:r>
          </a:p>
        </p:txBody>
      </p:sp>
      <p:sp>
        <p:nvSpPr>
          <p:cNvPr id="3" name="TextBox 2">
            <a:extLst>
              <a:ext uri="{FF2B5EF4-FFF2-40B4-BE49-F238E27FC236}">
                <a16:creationId xmlns:a16="http://schemas.microsoft.com/office/drawing/2014/main" id="{7CAC1C28-F2B1-6A95-6662-B2C0B76C267A}"/>
              </a:ext>
            </a:extLst>
          </p:cNvPr>
          <p:cNvSpPr txBox="1"/>
          <p:nvPr/>
        </p:nvSpPr>
        <p:spPr>
          <a:xfrm>
            <a:off x="0" y="6273225"/>
            <a:ext cx="6598050" cy="584775"/>
          </a:xfrm>
          <a:prstGeom prst="rect">
            <a:avLst/>
          </a:prstGeom>
          <a:noFill/>
        </p:spPr>
        <p:txBody>
          <a:bodyPr wrap="square" rtlCol="0">
            <a:spAutoFit/>
          </a:bodyPr>
          <a:lstStyle/>
          <a:p>
            <a:r>
              <a:rPr lang="en-US" sz="3200" b="1" dirty="0"/>
              <a:t>Dialogue 2</a:t>
            </a:r>
          </a:p>
        </p:txBody>
      </p:sp>
    </p:spTree>
    <p:extLst>
      <p:ext uri="{BB962C8B-B14F-4D97-AF65-F5344CB8AC3E}">
        <p14:creationId xmlns:p14="http://schemas.microsoft.com/office/powerpoint/2010/main" val="1195430582"/>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400" b="1" dirty="0"/>
              <a:t>Lesson 23: Thank You So Much!</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294326"/>
            <a:ext cx="7035394" cy="5273970"/>
          </a:xfrm>
          <a:prstGeom prst="rect">
            <a:avLst/>
          </a:prstGeom>
          <a:ln>
            <a:solidFill>
              <a:schemeClr val="tx1"/>
            </a:solidFill>
          </a:ln>
        </p:spPr>
      </p:pic>
    </p:spTree>
    <p:extLst>
      <p:ext uri="{BB962C8B-B14F-4D97-AF65-F5344CB8AC3E}">
        <p14:creationId xmlns:p14="http://schemas.microsoft.com/office/powerpoint/2010/main" val="2408411668"/>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food pantry</a:t>
            </a:r>
            <a:br>
              <a:rPr lang="en-US" sz="8800" b="1" dirty="0"/>
            </a:br>
            <a:r>
              <a:rPr lang="en-US" sz="8800" b="1" dirty="0"/>
              <a:t>food bank</a:t>
            </a:r>
          </a:p>
        </p:txBody>
      </p:sp>
      <p:pic>
        <p:nvPicPr>
          <p:cNvPr id="4" name="Picture 3" descr="A cartoon of a person and person in a store&#10;&#10;Description automatically generated">
            <a:extLst>
              <a:ext uri="{FF2B5EF4-FFF2-40B4-BE49-F238E27FC236}">
                <a16:creationId xmlns:a16="http://schemas.microsoft.com/office/drawing/2014/main" id="{BEE58F82-70D9-ED43-1B45-EFD61954FA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82" r="4825"/>
          <a:stretch/>
        </p:blipFill>
        <p:spPr bwMode="auto">
          <a:xfrm>
            <a:off x="3576834" y="316950"/>
            <a:ext cx="5038332" cy="374573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71256026"/>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give</a:t>
            </a:r>
          </a:p>
        </p:txBody>
      </p:sp>
      <p:pic>
        <p:nvPicPr>
          <p:cNvPr id="3" name="Picture 2">
            <a:extLst>
              <a:ext uri="{FF2B5EF4-FFF2-40B4-BE49-F238E27FC236}">
                <a16:creationId xmlns:a16="http://schemas.microsoft.com/office/drawing/2014/main" id="{164BFA92-DD5B-868C-0839-6FC55CEAE3D0}"/>
              </a:ext>
            </a:extLst>
          </p:cNvPr>
          <p:cNvPicPr>
            <a:picLocks noChangeAspect="1"/>
          </p:cNvPicPr>
          <p:nvPr/>
        </p:nvPicPr>
        <p:blipFill>
          <a:blip r:embed="rId2"/>
          <a:stretch>
            <a:fillRect/>
          </a:stretch>
        </p:blipFill>
        <p:spPr>
          <a:xfrm>
            <a:off x="3362178" y="249544"/>
            <a:ext cx="5635955" cy="4517114"/>
          </a:xfrm>
          <a:prstGeom prst="rect">
            <a:avLst/>
          </a:prstGeom>
        </p:spPr>
      </p:pic>
    </p:spTree>
    <p:extLst>
      <p:ext uri="{BB962C8B-B14F-4D97-AF65-F5344CB8AC3E}">
        <p14:creationId xmlns:p14="http://schemas.microsoft.com/office/powerpoint/2010/main" val="3789331573"/>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volunteer</a:t>
            </a:r>
          </a:p>
        </p:txBody>
      </p:sp>
      <p:pic>
        <p:nvPicPr>
          <p:cNvPr id="3" name="Picture 2" descr="A couple of people standing in a pantry&#10;&#10;Description automatically generated with medium confidence">
            <a:extLst>
              <a:ext uri="{FF2B5EF4-FFF2-40B4-BE49-F238E27FC236}">
                <a16:creationId xmlns:a16="http://schemas.microsoft.com/office/drawing/2014/main" id="{2E28EBE9-3EB1-C502-F2CB-C63AC5F7E9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09" r="1316"/>
          <a:stretch/>
        </p:blipFill>
        <p:spPr bwMode="auto">
          <a:xfrm>
            <a:off x="2532184" y="199226"/>
            <a:ext cx="6877781" cy="446895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93966402"/>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so much</a:t>
            </a:r>
          </a:p>
        </p:txBody>
      </p:sp>
      <p:pic>
        <p:nvPicPr>
          <p:cNvPr id="3" name="Picture 2" descr="A person standing behind a table with many bags of food&#10;&#10;Description automatically generated">
            <a:extLst>
              <a:ext uri="{FF2B5EF4-FFF2-40B4-BE49-F238E27FC236}">
                <a16:creationId xmlns:a16="http://schemas.microsoft.com/office/drawing/2014/main" id="{CA11AFF4-8AC6-EB7E-FF89-29E2BC248A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79" t="3291" r="2851" b="1"/>
          <a:stretch/>
        </p:blipFill>
        <p:spPr bwMode="auto">
          <a:xfrm>
            <a:off x="3294452" y="423486"/>
            <a:ext cx="5603091" cy="43853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11727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50363"/>
            <a:ext cx="12191999" cy="1021726"/>
          </a:xfrm>
        </p:spPr>
        <p:txBody>
          <a:bodyPr>
            <a:noAutofit/>
          </a:bodyPr>
          <a:lstStyle/>
          <a:p>
            <a:r>
              <a:rPr lang="en-US" sz="5400" b="1" dirty="0"/>
              <a:t>Lesson 1: Welcome to English Class!</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97185" y="212260"/>
            <a:ext cx="6797628" cy="5438103"/>
          </a:xfrm>
          <a:prstGeom prst="rect">
            <a:avLst/>
          </a:prstGeom>
        </p:spPr>
      </p:pic>
    </p:spTree>
    <p:extLst>
      <p:ext uri="{BB962C8B-B14F-4D97-AF65-F5344CB8AC3E}">
        <p14:creationId xmlns:p14="http://schemas.microsoft.com/office/powerpoint/2010/main" val="450887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gray-haired</a:t>
            </a:r>
          </a:p>
        </p:txBody>
      </p:sp>
      <p:pic>
        <p:nvPicPr>
          <p:cNvPr id="3" name="Picture 2">
            <a:extLst>
              <a:ext uri="{FF2B5EF4-FFF2-40B4-BE49-F238E27FC236}">
                <a16:creationId xmlns:a16="http://schemas.microsoft.com/office/drawing/2014/main" id="{0C4E565E-D0F3-3767-0809-3904BD3037DB}"/>
              </a:ext>
            </a:extLst>
          </p:cNvPr>
          <p:cNvPicPr>
            <a:picLocks noChangeAspect="1"/>
          </p:cNvPicPr>
          <p:nvPr/>
        </p:nvPicPr>
        <p:blipFill>
          <a:blip r:embed="rId2">
            <a:extLst>
              <a:ext uri="{28A0092B-C50C-407E-A947-70E740481C1C}">
                <a14:useLocalDpi xmlns:a14="http://schemas.microsoft.com/office/drawing/2010/main" val="0"/>
              </a:ext>
            </a:extLst>
          </a:blip>
          <a:srcRect b="8732"/>
          <a:stretch/>
        </p:blipFill>
        <p:spPr>
          <a:xfrm>
            <a:off x="3236743" y="-160236"/>
            <a:ext cx="6178506" cy="4994031"/>
          </a:xfrm>
          <a:prstGeom prst="rect">
            <a:avLst/>
          </a:prstGeom>
        </p:spPr>
      </p:pic>
    </p:spTree>
    <p:extLst>
      <p:ext uri="{BB962C8B-B14F-4D97-AF65-F5344CB8AC3E}">
        <p14:creationId xmlns:p14="http://schemas.microsoft.com/office/powerpoint/2010/main" val="2195516420"/>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bag</a:t>
            </a:r>
          </a:p>
        </p:txBody>
      </p:sp>
      <p:pic>
        <p:nvPicPr>
          <p:cNvPr id="3" name="Picture 2" descr="A white bag and a white bag&#10;&#10;Description automatically generated">
            <a:extLst>
              <a:ext uri="{FF2B5EF4-FFF2-40B4-BE49-F238E27FC236}">
                <a16:creationId xmlns:a16="http://schemas.microsoft.com/office/drawing/2014/main" id="{0D6174E0-9B0C-A654-1B05-092FFA2AD9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44" t="11377" r="6798" b="7918"/>
          <a:stretch/>
        </p:blipFill>
        <p:spPr bwMode="auto">
          <a:xfrm>
            <a:off x="2695757" y="690951"/>
            <a:ext cx="6800481" cy="38402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22134337"/>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box</a:t>
            </a:r>
          </a:p>
        </p:txBody>
      </p:sp>
      <p:pic>
        <p:nvPicPr>
          <p:cNvPr id="3" name="Picture 2" descr="A black and white illustration of a cereal box&#10;&#10;Description automatically generated">
            <a:extLst>
              <a:ext uri="{FF2B5EF4-FFF2-40B4-BE49-F238E27FC236}">
                <a16:creationId xmlns:a16="http://schemas.microsoft.com/office/drawing/2014/main" id="{4C4F91F9-B314-5EE7-8A14-2CDB938E697D}"/>
              </a:ext>
            </a:extLst>
          </p:cNvPr>
          <p:cNvPicPr>
            <a:picLocks noChangeAspect="1"/>
          </p:cNvPicPr>
          <p:nvPr/>
        </p:nvPicPr>
        <p:blipFill rotWithShape="1">
          <a:blip r:embed="rId2">
            <a:extLst>
              <a:ext uri="{28A0092B-C50C-407E-A947-70E740481C1C}">
                <a14:useLocalDpi xmlns:a14="http://schemas.microsoft.com/office/drawing/2010/main" val="0"/>
              </a:ext>
            </a:extLst>
          </a:blip>
          <a:srcRect l="16522" t="8996" r="11305" b="11765"/>
          <a:stretch/>
        </p:blipFill>
        <p:spPr bwMode="auto">
          <a:xfrm>
            <a:off x="4572000" y="298964"/>
            <a:ext cx="3167378" cy="436921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7387688"/>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can</a:t>
            </a:r>
          </a:p>
        </p:txBody>
      </p:sp>
      <p:pic>
        <p:nvPicPr>
          <p:cNvPr id="3" name="Picture 2" descr="A can of peas with a label&#10;&#10;Description automatically generated">
            <a:extLst>
              <a:ext uri="{FF2B5EF4-FFF2-40B4-BE49-F238E27FC236}">
                <a16:creationId xmlns:a16="http://schemas.microsoft.com/office/drawing/2014/main" id="{220154CB-ABD4-F9F5-871C-46C11A6F4F71}"/>
              </a:ext>
            </a:extLst>
          </p:cNvPr>
          <p:cNvPicPr>
            <a:picLocks noChangeAspect="1"/>
          </p:cNvPicPr>
          <p:nvPr/>
        </p:nvPicPr>
        <p:blipFill rotWithShape="1">
          <a:blip r:embed="rId2">
            <a:extLst>
              <a:ext uri="{28A0092B-C50C-407E-A947-70E740481C1C}">
                <a14:useLocalDpi xmlns:a14="http://schemas.microsoft.com/office/drawing/2010/main" val="0"/>
              </a:ext>
            </a:extLst>
          </a:blip>
          <a:srcRect l="13833" t="11979" r="14986" b="13281"/>
          <a:stretch/>
        </p:blipFill>
        <p:spPr bwMode="auto">
          <a:xfrm>
            <a:off x="4281485" y="451784"/>
            <a:ext cx="3629025" cy="4216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1340530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same</a:t>
            </a:r>
          </a:p>
        </p:txBody>
      </p:sp>
      <p:pic>
        <p:nvPicPr>
          <p:cNvPr id="3" name="Picture 2" descr="A couple of cans of tomatoes&#10;&#10;Description automatically generated">
            <a:extLst>
              <a:ext uri="{FF2B5EF4-FFF2-40B4-BE49-F238E27FC236}">
                <a16:creationId xmlns:a16="http://schemas.microsoft.com/office/drawing/2014/main" id="{8391DAD7-38AC-3732-67A9-2E75FAA28E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28" t="11591" r="6360" b="12386"/>
          <a:stretch/>
        </p:blipFill>
        <p:spPr bwMode="auto">
          <a:xfrm>
            <a:off x="2809471" y="966810"/>
            <a:ext cx="6573053" cy="357476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26314587"/>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different</a:t>
            </a:r>
          </a:p>
        </p:txBody>
      </p:sp>
      <p:pic>
        <p:nvPicPr>
          <p:cNvPr id="4" name="Picture 3" descr="A close-up of cans of peas and tomatoes&#10;&#10;Description automatically generated">
            <a:extLst>
              <a:ext uri="{FF2B5EF4-FFF2-40B4-BE49-F238E27FC236}">
                <a16:creationId xmlns:a16="http://schemas.microsoft.com/office/drawing/2014/main" id="{E1DD1264-59FB-4E10-D514-90B0E976FA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991" r="6578"/>
          <a:stretch/>
        </p:blipFill>
        <p:spPr bwMode="auto">
          <a:xfrm>
            <a:off x="2968283" y="-138230"/>
            <a:ext cx="5896094" cy="465609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41817102"/>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993446" y="1652358"/>
            <a:ext cx="8205108" cy="1776642"/>
          </a:xfrm>
        </p:spPr>
        <p:txBody>
          <a:bodyPr>
            <a:noAutofit/>
          </a:bodyPr>
          <a:lstStyle/>
          <a:p>
            <a:pPr algn="l"/>
            <a:r>
              <a:rPr lang="en-US" sz="5400" b="1" dirty="0"/>
              <a:t>A. What should we do?</a:t>
            </a:r>
            <a:br>
              <a:rPr lang="en-US" sz="5400" b="1" dirty="0"/>
            </a:br>
            <a:r>
              <a:rPr lang="en-US" sz="5400" b="1" dirty="0">
                <a:solidFill>
                  <a:srgbClr val="FF0000"/>
                </a:solidFill>
              </a:rPr>
              <a:t>B. Give him this </a:t>
            </a:r>
            <a:r>
              <a:rPr lang="en-US" sz="5400" b="1" u="sng" dirty="0">
                <a:solidFill>
                  <a:srgbClr val="FF0000"/>
                </a:solidFill>
              </a:rPr>
              <a:t>bag</a:t>
            </a:r>
            <a:r>
              <a:rPr lang="en-US" sz="5400" b="1" dirty="0">
                <a:solidFill>
                  <a:srgbClr val="FF0000"/>
                </a:solidFill>
              </a:rPr>
              <a:t> of food.</a:t>
            </a:r>
            <a:endParaRPr lang="en-US" sz="54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2003844396"/>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76F32-045B-75E8-B03A-EAAB5BD4B7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3B75B4-D7F6-2DE8-F7C5-4B761CE4318E}"/>
              </a:ext>
            </a:extLst>
          </p:cNvPr>
          <p:cNvSpPr>
            <a:spLocks noGrp="1"/>
          </p:cNvSpPr>
          <p:nvPr>
            <p:ph type="ctrTitle"/>
          </p:nvPr>
        </p:nvSpPr>
        <p:spPr>
          <a:xfrm>
            <a:off x="647114" y="1137273"/>
            <a:ext cx="11296357" cy="4583453"/>
          </a:xfrm>
        </p:spPr>
        <p:txBody>
          <a:bodyPr>
            <a:noAutofit/>
          </a:bodyPr>
          <a:lstStyle/>
          <a:p>
            <a:pPr algn="l"/>
            <a:r>
              <a:rPr lang="en-US" sz="4000" b="1" dirty="0"/>
              <a:t>A. Thank you so much for being volunteers at the food pantry!</a:t>
            </a:r>
            <a:br>
              <a:rPr lang="en-US" sz="4000" b="1" dirty="0"/>
            </a:br>
            <a:r>
              <a:rPr lang="en-US" sz="4000" b="1" dirty="0">
                <a:solidFill>
                  <a:srgbClr val="FF0000"/>
                </a:solidFill>
              </a:rPr>
              <a:t>B. We are happy to help. What should we do?</a:t>
            </a:r>
            <a:br>
              <a:rPr lang="en-US" sz="4000" b="1" dirty="0">
                <a:solidFill>
                  <a:srgbClr val="FF0000"/>
                </a:solidFill>
              </a:rPr>
            </a:br>
            <a:r>
              <a:rPr lang="en-US" sz="4000" b="1" dirty="0"/>
              <a:t>A. First, I’ll give you these boxes and cans. You can put them in the bags.</a:t>
            </a:r>
            <a:br>
              <a:rPr lang="en-US" sz="4000" b="1" dirty="0"/>
            </a:br>
            <a:r>
              <a:rPr lang="en-US" sz="4000" b="1" dirty="0">
                <a:solidFill>
                  <a:srgbClr val="FF0000"/>
                </a:solidFill>
              </a:rPr>
              <a:t>B. Sure, we can do that.</a:t>
            </a:r>
            <a:br>
              <a:rPr lang="en-US" sz="4000" b="1" dirty="0">
                <a:solidFill>
                  <a:srgbClr val="FF0000"/>
                </a:solidFill>
              </a:rPr>
            </a:br>
            <a:r>
              <a:rPr lang="en-US" sz="4000" b="1" dirty="0"/>
              <a:t>A. These bags of food are the same. Give him this bag and give her that bag.</a:t>
            </a:r>
            <a:br>
              <a:rPr lang="en-US" sz="4000" b="1" dirty="0">
                <a:solidFill>
                  <a:srgbClr val="FF0000"/>
                </a:solidFill>
              </a:rPr>
            </a:br>
            <a:endParaRPr lang="en-US" sz="4000" b="1" dirty="0"/>
          </a:p>
        </p:txBody>
      </p:sp>
      <p:sp>
        <p:nvSpPr>
          <p:cNvPr id="3" name="TextBox 2">
            <a:extLst>
              <a:ext uri="{FF2B5EF4-FFF2-40B4-BE49-F238E27FC236}">
                <a16:creationId xmlns:a16="http://schemas.microsoft.com/office/drawing/2014/main" id="{C94E3819-82CF-83AE-78D5-C167D6C2BBF5}"/>
              </a:ext>
            </a:extLst>
          </p:cNvPr>
          <p:cNvSpPr txBox="1"/>
          <p:nvPr/>
        </p:nvSpPr>
        <p:spPr>
          <a:xfrm>
            <a:off x="0" y="6273225"/>
            <a:ext cx="6598050" cy="584775"/>
          </a:xfrm>
          <a:prstGeom prst="rect">
            <a:avLst/>
          </a:prstGeom>
          <a:noFill/>
        </p:spPr>
        <p:txBody>
          <a:bodyPr wrap="square" rtlCol="0">
            <a:spAutoFit/>
          </a:bodyPr>
          <a:lstStyle/>
          <a:p>
            <a:r>
              <a:rPr lang="en-US" sz="3200" b="1" dirty="0"/>
              <a:t>Dialogue, Part 1</a:t>
            </a:r>
          </a:p>
        </p:txBody>
      </p:sp>
    </p:spTree>
    <p:extLst>
      <p:ext uri="{BB962C8B-B14F-4D97-AF65-F5344CB8AC3E}">
        <p14:creationId xmlns:p14="http://schemas.microsoft.com/office/powerpoint/2010/main" val="3371891823"/>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163232" y="-954954"/>
            <a:ext cx="11160067" cy="4583453"/>
          </a:xfrm>
        </p:spPr>
        <p:txBody>
          <a:bodyPr>
            <a:noAutofit/>
          </a:bodyPr>
          <a:lstStyle/>
          <a:p>
            <a:pPr algn="l"/>
            <a:r>
              <a:rPr lang="en-US" sz="4000" b="1" dirty="0">
                <a:solidFill>
                  <a:srgbClr val="FF0000"/>
                </a:solidFill>
              </a:rPr>
              <a:t>B. What about those bags?</a:t>
            </a:r>
            <a:br>
              <a:rPr lang="en-US" sz="4000" b="1" dirty="0">
                <a:solidFill>
                  <a:srgbClr val="FF0000"/>
                </a:solidFill>
              </a:rPr>
            </a:br>
            <a:r>
              <a:rPr lang="en-US" sz="4000" b="1" dirty="0"/>
              <a:t>A. Those bags of food are different. Give them those bags.</a:t>
            </a:r>
            <a:br>
              <a:rPr lang="en-US" sz="4000" b="1" dirty="0">
                <a:solidFill>
                  <a:srgbClr val="FF0000"/>
                </a:solidFill>
              </a:rPr>
            </a:br>
            <a:r>
              <a:rPr lang="en-US" sz="4000" b="1" dirty="0">
                <a:solidFill>
                  <a:srgbClr val="FF0000"/>
                </a:solidFill>
              </a:rPr>
              <a:t>B. Ok, we’ll do it!</a:t>
            </a:r>
            <a:endParaRPr lang="en-US" sz="40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Part 2</a:t>
            </a:r>
          </a:p>
        </p:txBody>
      </p:sp>
    </p:spTree>
    <p:extLst>
      <p:ext uri="{BB962C8B-B14F-4D97-AF65-F5344CB8AC3E}">
        <p14:creationId xmlns:p14="http://schemas.microsoft.com/office/powerpoint/2010/main" val="1485127474"/>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000" b="1" dirty="0"/>
              <a:t>Lesson 24: Please Wash These Dirty Dishes.</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294326"/>
            <a:ext cx="7035394" cy="5273970"/>
          </a:xfrm>
          <a:prstGeom prst="rect">
            <a:avLst/>
          </a:prstGeom>
          <a:ln>
            <a:solidFill>
              <a:schemeClr val="tx1"/>
            </a:solidFill>
          </a:ln>
        </p:spPr>
      </p:pic>
    </p:spTree>
    <p:extLst>
      <p:ext uri="{BB962C8B-B14F-4D97-AF65-F5344CB8AC3E}">
        <p14:creationId xmlns:p14="http://schemas.microsoft.com/office/powerpoint/2010/main" val="3772981174"/>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fork</a:t>
            </a:r>
          </a:p>
        </p:txBody>
      </p:sp>
      <p:pic>
        <p:nvPicPr>
          <p:cNvPr id="4" name="Picture 3" descr="A cartoon of a fork&#10;&#10;Description automatically generated">
            <a:extLst>
              <a:ext uri="{FF2B5EF4-FFF2-40B4-BE49-F238E27FC236}">
                <a16:creationId xmlns:a16="http://schemas.microsoft.com/office/drawing/2014/main" id="{AE9C5C0F-BB18-55F1-2651-0015A438E494}"/>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5360" y="-50660"/>
            <a:ext cx="2581275" cy="5381625"/>
          </a:xfrm>
          <a:prstGeom prst="rect">
            <a:avLst/>
          </a:prstGeom>
          <a:noFill/>
          <a:ln>
            <a:noFill/>
          </a:ln>
        </p:spPr>
      </p:pic>
    </p:spTree>
    <p:extLst>
      <p:ext uri="{BB962C8B-B14F-4D97-AF65-F5344CB8AC3E}">
        <p14:creationId xmlns:p14="http://schemas.microsoft.com/office/powerpoint/2010/main" val="1050665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blond</a:t>
            </a:r>
          </a:p>
        </p:txBody>
      </p:sp>
      <p:pic>
        <p:nvPicPr>
          <p:cNvPr id="4" name="Picture 3">
            <a:extLst>
              <a:ext uri="{FF2B5EF4-FFF2-40B4-BE49-F238E27FC236}">
                <a16:creationId xmlns:a16="http://schemas.microsoft.com/office/drawing/2014/main" id="{CF459947-A4CA-3610-2DCC-0A8BCFAF1A4D}"/>
              </a:ext>
            </a:extLst>
          </p:cNvPr>
          <p:cNvPicPr>
            <a:picLocks noChangeAspect="1"/>
          </p:cNvPicPr>
          <p:nvPr/>
        </p:nvPicPr>
        <p:blipFill>
          <a:blip r:embed="rId2"/>
          <a:srcRect l="1959" b="13796"/>
          <a:stretch/>
        </p:blipFill>
        <p:spPr>
          <a:xfrm>
            <a:off x="3479259" y="0"/>
            <a:ext cx="5430429" cy="4799373"/>
          </a:xfrm>
          <a:prstGeom prst="rect">
            <a:avLst/>
          </a:prstGeom>
        </p:spPr>
      </p:pic>
    </p:spTree>
    <p:extLst>
      <p:ext uri="{BB962C8B-B14F-4D97-AF65-F5344CB8AC3E}">
        <p14:creationId xmlns:p14="http://schemas.microsoft.com/office/powerpoint/2010/main" val="574224425"/>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knife</a:t>
            </a:r>
            <a:br>
              <a:rPr lang="en-US" sz="8800" b="1" dirty="0"/>
            </a:br>
            <a:r>
              <a:rPr lang="en-US" sz="8800" b="1" dirty="0"/>
              <a:t>(knives)</a:t>
            </a:r>
          </a:p>
        </p:txBody>
      </p:sp>
      <p:pic>
        <p:nvPicPr>
          <p:cNvPr id="4" name="Picture 3" descr="A close-up of a knife&#10;&#10;Description automatically generated">
            <a:extLst>
              <a:ext uri="{FF2B5EF4-FFF2-40B4-BE49-F238E27FC236}">
                <a16:creationId xmlns:a16="http://schemas.microsoft.com/office/drawing/2014/main" id="{6207052C-3C5B-41FE-D648-AAA104797F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104" t="4341" r="27343" b="8681"/>
          <a:stretch/>
        </p:blipFill>
        <p:spPr bwMode="auto">
          <a:xfrm>
            <a:off x="4965895" y="213012"/>
            <a:ext cx="1744007" cy="395360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07354608"/>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spoon</a:t>
            </a:r>
          </a:p>
        </p:txBody>
      </p:sp>
      <p:pic>
        <p:nvPicPr>
          <p:cNvPr id="4" name="Picture 3" descr="A close-up of a spoon&#10;&#10;Description automatically generated">
            <a:extLst>
              <a:ext uri="{FF2B5EF4-FFF2-40B4-BE49-F238E27FC236}">
                <a16:creationId xmlns:a16="http://schemas.microsoft.com/office/drawing/2014/main" id="{C9A1608D-3E87-0D11-8856-C22F5E5D30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395" t="10243" r="26823" b="7119"/>
          <a:stretch/>
        </p:blipFill>
        <p:spPr bwMode="auto">
          <a:xfrm>
            <a:off x="5289451" y="125396"/>
            <a:ext cx="1658883" cy="454278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26037387"/>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glass</a:t>
            </a:r>
            <a:br>
              <a:rPr lang="en-US" sz="8800" b="1" dirty="0"/>
            </a:br>
            <a:r>
              <a:rPr lang="en-US" sz="8800" b="1" dirty="0"/>
              <a:t>(glasses)</a:t>
            </a:r>
          </a:p>
        </p:txBody>
      </p:sp>
      <p:pic>
        <p:nvPicPr>
          <p:cNvPr id="4" name="Picture 3" descr="A close-up of a glass&#10;&#10;Description automatically generated">
            <a:extLst>
              <a:ext uri="{FF2B5EF4-FFF2-40B4-BE49-F238E27FC236}">
                <a16:creationId xmlns:a16="http://schemas.microsoft.com/office/drawing/2014/main" id="{7C2DA608-8C39-A68B-9380-C2054CEE7251}"/>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17014"/>
          <a:stretch/>
        </p:blipFill>
        <p:spPr bwMode="auto">
          <a:xfrm>
            <a:off x="4267198" y="-86659"/>
            <a:ext cx="3657600" cy="45529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06853762"/>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plate</a:t>
            </a:r>
          </a:p>
        </p:txBody>
      </p:sp>
      <p:pic>
        <p:nvPicPr>
          <p:cNvPr id="4" name="Picture 3" descr="A white plate with a thin rim&#10;&#10;Description automatically generated">
            <a:extLst>
              <a:ext uri="{FF2B5EF4-FFF2-40B4-BE49-F238E27FC236}">
                <a16:creationId xmlns:a16="http://schemas.microsoft.com/office/drawing/2014/main" id="{45915E15-1F90-C59B-32AF-6377C7B749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886" t="24342" r="15132" b="38158"/>
          <a:stretch/>
        </p:blipFill>
        <p:spPr bwMode="auto">
          <a:xfrm>
            <a:off x="2332321" y="1510762"/>
            <a:ext cx="7314892" cy="26903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9363254"/>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bowl</a:t>
            </a:r>
          </a:p>
        </p:txBody>
      </p:sp>
      <p:pic>
        <p:nvPicPr>
          <p:cNvPr id="4" name="Picture 3" descr="A white bowl with a black outline&#10;&#10;Description automatically generated">
            <a:extLst>
              <a:ext uri="{FF2B5EF4-FFF2-40B4-BE49-F238E27FC236}">
                <a16:creationId xmlns:a16="http://schemas.microsoft.com/office/drawing/2014/main" id="{70A6B7F7-F40A-1A64-6D60-E513F15364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228" t="19408" r="18202" b="21381"/>
          <a:stretch/>
        </p:blipFill>
        <p:spPr bwMode="auto">
          <a:xfrm>
            <a:off x="3252490" y="984739"/>
            <a:ext cx="5687019" cy="342375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59582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dish</a:t>
            </a:r>
            <a:br>
              <a:rPr lang="en-US" sz="8800" b="1" dirty="0"/>
            </a:br>
            <a:r>
              <a:rPr lang="en-US" sz="8800" b="1" dirty="0"/>
              <a:t>(dishes)</a:t>
            </a:r>
          </a:p>
        </p:txBody>
      </p:sp>
      <p:pic>
        <p:nvPicPr>
          <p:cNvPr id="3" name="Picture 2" descr="A stack of plates and bowls&#10;&#10;Description automatically generated">
            <a:extLst>
              <a:ext uri="{FF2B5EF4-FFF2-40B4-BE49-F238E27FC236}">
                <a16:creationId xmlns:a16="http://schemas.microsoft.com/office/drawing/2014/main" id="{677AAEFE-5200-6B3A-F79F-B25A98F4E1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05" t="24671" r="7237" b="30592"/>
          <a:stretch/>
        </p:blipFill>
        <p:spPr bwMode="auto">
          <a:xfrm>
            <a:off x="2089311" y="1280161"/>
            <a:ext cx="7662413" cy="259147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28211928"/>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clean</a:t>
            </a:r>
          </a:p>
        </p:txBody>
      </p:sp>
      <p:pic>
        <p:nvPicPr>
          <p:cNvPr id="3" name="Picture 2" descr="A stack of plates and glasses&#10;&#10;Description automatically generated">
            <a:extLst>
              <a:ext uri="{FF2B5EF4-FFF2-40B4-BE49-F238E27FC236}">
                <a16:creationId xmlns:a16="http://schemas.microsoft.com/office/drawing/2014/main" id="{599C2033-69F8-90DA-0D80-9B0B4FC3BC9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2184" y="864253"/>
            <a:ext cx="6713513" cy="3753084"/>
          </a:xfrm>
          <a:prstGeom prst="rect">
            <a:avLst/>
          </a:prstGeom>
          <a:noFill/>
          <a:ln>
            <a:noFill/>
          </a:ln>
        </p:spPr>
      </p:pic>
    </p:spTree>
    <p:extLst>
      <p:ext uri="{BB962C8B-B14F-4D97-AF65-F5344CB8AC3E}">
        <p14:creationId xmlns:p14="http://schemas.microsoft.com/office/powerpoint/2010/main" val="2412078896"/>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dirty</a:t>
            </a:r>
          </a:p>
        </p:txBody>
      </p:sp>
      <p:pic>
        <p:nvPicPr>
          <p:cNvPr id="4" name="Picture 3" descr="A stack of plates and glasses&#10;&#10;Description automatically generated">
            <a:extLst>
              <a:ext uri="{FF2B5EF4-FFF2-40B4-BE49-F238E27FC236}">
                <a16:creationId xmlns:a16="http://schemas.microsoft.com/office/drawing/2014/main" id="{AFC8E947-A619-773B-A872-960BC092A51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8176" y="864253"/>
            <a:ext cx="6955643" cy="3888672"/>
          </a:xfrm>
          <a:prstGeom prst="rect">
            <a:avLst/>
          </a:prstGeom>
          <a:noFill/>
          <a:ln>
            <a:noFill/>
          </a:ln>
        </p:spPr>
      </p:pic>
    </p:spTree>
    <p:extLst>
      <p:ext uri="{BB962C8B-B14F-4D97-AF65-F5344CB8AC3E}">
        <p14:creationId xmlns:p14="http://schemas.microsoft.com/office/powerpoint/2010/main" val="3885674806"/>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hot</a:t>
            </a:r>
          </a:p>
        </p:txBody>
      </p:sp>
      <p:pic>
        <p:nvPicPr>
          <p:cNvPr id="4" name="Picture 3" descr="A close-up of a pot on a stove&#10;&#10;Description automatically generated">
            <a:extLst>
              <a:ext uri="{FF2B5EF4-FFF2-40B4-BE49-F238E27FC236}">
                <a16:creationId xmlns:a16="http://schemas.microsoft.com/office/drawing/2014/main" id="{9410A517-1BE3-1F5E-48CC-468BEF1A52C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6591" y="367087"/>
            <a:ext cx="6704865" cy="4469910"/>
          </a:xfrm>
          <a:prstGeom prst="rect">
            <a:avLst/>
          </a:prstGeom>
          <a:noFill/>
          <a:ln>
            <a:noFill/>
          </a:ln>
        </p:spPr>
      </p:pic>
    </p:spTree>
    <p:extLst>
      <p:ext uri="{BB962C8B-B14F-4D97-AF65-F5344CB8AC3E}">
        <p14:creationId xmlns:p14="http://schemas.microsoft.com/office/powerpoint/2010/main" val="1726595153"/>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879021" y="2540679"/>
            <a:ext cx="10433957" cy="1776642"/>
          </a:xfrm>
        </p:spPr>
        <p:txBody>
          <a:bodyPr>
            <a:noAutofit/>
          </a:bodyPr>
          <a:lstStyle/>
          <a:p>
            <a:pPr algn="l"/>
            <a:r>
              <a:rPr lang="en-US" sz="5400" b="1" dirty="0"/>
              <a:t>A. Please wash these dirty dishes.</a:t>
            </a:r>
            <a:br>
              <a:rPr lang="en-US" sz="5400" b="1" dirty="0"/>
            </a:br>
            <a:r>
              <a:rPr lang="en-US" sz="5400" b="1" dirty="0">
                <a:solidFill>
                  <a:srgbClr val="FF0000"/>
                </a:solidFill>
              </a:rPr>
              <a:t>B. Here you go - some clean </a:t>
            </a:r>
            <a:r>
              <a:rPr lang="en-US" sz="5400" b="1" u="sng" dirty="0">
                <a:solidFill>
                  <a:srgbClr val="FF0000"/>
                </a:solidFill>
              </a:rPr>
              <a:t>bowls</a:t>
            </a:r>
            <a:r>
              <a:rPr lang="en-US" sz="5400" b="1" dirty="0">
                <a:solidFill>
                  <a:srgbClr val="FF0000"/>
                </a:solidFill>
              </a:rPr>
              <a:t>!</a:t>
            </a:r>
            <a:endParaRPr lang="en-US" sz="54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2283701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adult</a:t>
            </a:r>
          </a:p>
        </p:txBody>
      </p:sp>
      <p:pic>
        <p:nvPicPr>
          <p:cNvPr id="4" name="Picture 3">
            <a:extLst>
              <a:ext uri="{FF2B5EF4-FFF2-40B4-BE49-F238E27FC236}">
                <a16:creationId xmlns:a16="http://schemas.microsoft.com/office/drawing/2014/main" id="{AC060FC1-19A8-7FB0-73F5-ADFBDF6B0D75}"/>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b="9422"/>
          <a:stretch/>
        </p:blipFill>
        <p:spPr>
          <a:xfrm>
            <a:off x="3798917" y="-216603"/>
            <a:ext cx="4374411" cy="5069957"/>
          </a:xfrm>
          <a:prstGeom prst="rect">
            <a:avLst/>
          </a:prstGeom>
        </p:spPr>
      </p:pic>
    </p:spTree>
    <p:extLst>
      <p:ext uri="{BB962C8B-B14F-4D97-AF65-F5344CB8AC3E}">
        <p14:creationId xmlns:p14="http://schemas.microsoft.com/office/powerpoint/2010/main" val="998187003"/>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914400" y="1481054"/>
            <a:ext cx="10986868" cy="3895891"/>
          </a:xfrm>
        </p:spPr>
        <p:txBody>
          <a:bodyPr>
            <a:noAutofit/>
          </a:bodyPr>
          <a:lstStyle/>
          <a:p>
            <a:pPr algn="l"/>
            <a:r>
              <a:rPr lang="en-US" sz="4000" b="1" dirty="0"/>
              <a:t>A. Hey, would you help me?</a:t>
            </a:r>
            <a:br>
              <a:rPr lang="en-US" sz="4000" b="1" dirty="0"/>
            </a:br>
            <a:r>
              <a:rPr lang="en-US" sz="4000" b="1" dirty="0">
                <a:solidFill>
                  <a:srgbClr val="FF0000"/>
                </a:solidFill>
              </a:rPr>
              <a:t>B. Oh, I’m so sorry! Yes, I’ll help you.</a:t>
            </a:r>
            <a:br>
              <a:rPr lang="en-US" sz="4000" b="1" dirty="0">
                <a:solidFill>
                  <a:srgbClr val="FF0000"/>
                </a:solidFill>
              </a:rPr>
            </a:br>
            <a:r>
              <a:rPr lang="en-US" sz="4000" b="1" dirty="0"/>
              <a:t>A. Thanks. Please wash these dirty dishes in hot water.</a:t>
            </a:r>
            <a:br>
              <a:rPr lang="en-US" sz="4000" b="1" dirty="0"/>
            </a:br>
            <a:r>
              <a:rPr lang="en-US" sz="4000" b="1" dirty="0">
                <a:solidFill>
                  <a:srgbClr val="FF0000"/>
                </a:solidFill>
              </a:rPr>
              <a:t>B. Here you go—some clean bowls and plates!</a:t>
            </a:r>
            <a:br>
              <a:rPr lang="en-US" sz="4000" b="1" dirty="0"/>
            </a:br>
            <a:r>
              <a:rPr lang="en-US" sz="4000" b="1" dirty="0"/>
              <a:t>A. Great, thanks. Now I’ll wash the glasses and spoons. Would you wash the knives and forks?</a:t>
            </a:r>
            <a:br>
              <a:rPr lang="en-US" sz="4000" b="1" dirty="0"/>
            </a:br>
            <a:r>
              <a:rPr lang="en-US" sz="4000" b="1" dirty="0">
                <a:solidFill>
                  <a:srgbClr val="FF0000"/>
                </a:solidFill>
              </a:rPr>
              <a:t>B. Sure, no problem!</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a:t>
            </a:r>
          </a:p>
        </p:txBody>
      </p:sp>
    </p:spTree>
    <p:extLst>
      <p:ext uri="{BB962C8B-B14F-4D97-AF65-F5344CB8AC3E}">
        <p14:creationId xmlns:p14="http://schemas.microsoft.com/office/powerpoint/2010/main" val="3284419230"/>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2D4176-E983-2C41-8030-1EE415AF67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75605" y="709904"/>
            <a:ext cx="5438192" cy="5438192"/>
          </a:xfrm>
          <a:prstGeom prst="rect">
            <a:avLst/>
          </a:prstGeom>
          <a:ln>
            <a:solidFill>
              <a:schemeClr val="tx1"/>
            </a:solidFill>
          </a:ln>
        </p:spPr>
      </p:pic>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492370" y="4174473"/>
            <a:ext cx="4487594" cy="1237910"/>
          </a:xfrm>
        </p:spPr>
        <p:txBody>
          <a:bodyPr>
            <a:noAutofit/>
          </a:bodyPr>
          <a:lstStyle/>
          <a:p>
            <a:r>
              <a:rPr lang="en-US" sz="7000" b="1" dirty="0"/>
              <a:t>Unit 7: Spending Time Together</a:t>
            </a:r>
          </a:p>
        </p:txBody>
      </p:sp>
    </p:spTree>
    <p:extLst>
      <p:ext uri="{BB962C8B-B14F-4D97-AF65-F5344CB8AC3E}">
        <p14:creationId xmlns:p14="http://schemas.microsoft.com/office/powerpoint/2010/main" val="584753981"/>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400" b="1" dirty="0"/>
              <a:t>Lesson 25: Thank You for the Visit!</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294326"/>
            <a:ext cx="7035394" cy="5273970"/>
          </a:xfrm>
          <a:prstGeom prst="rect">
            <a:avLst/>
          </a:prstGeom>
          <a:ln>
            <a:solidFill>
              <a:schemeClr val="tx1"/>
            </a:solidFill>
          </a:ln>
        </p:spPr>
      </p:pic>
    </p:spTree>
    <p:extLst>
      <p:ext uri="{BB962C8B-B14F-4D97-AF65-F5344CB8AC3E}">
        <p14:creationId xmlns:p14="http://schemas.microsoft.com/office/powerpoint/2010/main" val="543957010"/>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fun</a:t>
            </a:r>
          </a:p>
        </p:txBody>
      </p:sp>
      <p:pic>
        <p:nvPicPr>
          <p:cNvPr id="4" name="Picture 3" descr="A couple of people playing a board game&#10;&#10;Description automatically generated">
            <a:extLst>
              <a:ext uri="{FF2B5EF4-FFF2-40B4-BE49-F238E27FC236}">
                <a16:creationId xmlns:a16="http://schemas.microsoft.com/office/drawing/2014/main" id="{87F90522-D611-6B74-1E65-F214517379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14" t="3809" r="6361"/>
          <a:stretch/>
        </p:blipFill>
        <p:spPr bwMode="auto">
          <a:xfrm>
            <a:off x="3502856" y="565287"/>
            <a:ext cx="4873158" cy="410289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9187358"/>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delicious</a:t>
            </a:r>
          </a:p>
        </p:txBody>
      </p:sp>
      <p:pic>
        <p:nvPicPr>
          <p:cNvPr id="4" name="Picture 3" descr="A cartoon of a person holding a cupcake&#10;&#10;Description automatically generated">
            <a:extLst>
              <a:ext uri="{FF2B5EF4-FFF2-40B4-BE49-F238E27FC236}">
                <a16:creationId xmlns:a16="http://schemas.microsoft.com/office/drawing/2014/main" id="{343E45EE-D0FD-B2A4-9895-D51D34DC25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70" t="8035" r="15105" b="6920"/>
          <a:stretch/>
        </p:blipFill>
        <p:spPr bwMode="auto">
          <a:xfrm>
            <a:off x="4422202" y="417242"/>
            <a:ext cx="3347595" cy="425094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82044033"/>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visit</a:t>
            </a:r>
          </a:p>
        </p:txBody>
      </p:sp>
      <p:pic>
        <p:nvPicPr>
          <p:cNvPr id="4" name="Picture 3" descr="A person and person walking to a door&#10;&#10;Description automatically generated">
            <a:extLst>
              <a:ext uri="{FF2B5EF4-FFF2-40B4-BE49-F238E27FC236}">
                <a16:creationId xmlns:a16="http://schemas.microsoft.com/office/drawing/2014/main" id="{29333D2E-764F-91AB-BE7C-0024DA2CE1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538"/>
          <a:stretch/>
        </p:blipFill>
        <p:spPr bwMode="auto">
          <a:xfrm>
            <a:off x="2926080" y="252465"/>
            <a:ext cx="5978107" cy="441571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65595341"/>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guest</a:t>
            </a:r>
          </a:p>
        </p:txBody>
      </p:sp>
      <p:pic>
        <p:nvPicPr>
          <p:cNvPr id="4" name="Picture 3" descr="A cartoon of a person and person walking&#10;&#10;Description automatically generated">
            <a:extLst>
              <a:ext uri="{FF2B5EF4-FFF2-40B4-BE49-F238E27FC236}">
                <a16:creationId xmlns:a16="http://schemas.microsoft.com/office/drawing/2014/main" id="{1234BF86-A87A-ABCD-F2AD-CFA935347F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290"/>
          <a:stretch/>
        </p:blipFill>
        <p:spPr bwMode="auto">
          <a:xfrm>
            <a:off x="3038623" y="424334"/>
            <a:ext cx="5939906" cy="43765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0092540"/>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dessert</a:t>
            </a:r>
          </a:p>
        </p:txBody>
      </p:sp>
      <p:pic>
        <p:nvPicPr>
          <p:cNvPr id="4" name="Picture 3" descr="A cake and cookies on a plate&#10;&#10;Description automatically generated">
            <a:extLst>
              <a:ext uri="{FF2B5EF4-FFF2-40B4-BE49-F238E27FC236}">
                <a16:creationId xmlns:a16="http://schemas.microsoft.com/office/drawing/2014/main" id="{CDA65291-6C1A-2430-A60B-EDC82D2BD7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67"/>
          <a:stretch/>
        </p:blipFill>
        <p:spPr bwMode="auto">
          <a:xfrm>
            <a:off x="2633847" y="414759"/>
            <a:ext cx="6924306" cy="42534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8251115"/>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before</a:t>
            </a:r>
          </a:p>
        </p:txBody>
      </p:sp>
      <p:pic>
        <p:nvPicPr>
          <p:cNvPr id="4" name="Picture 3" descr="A clock showing time&#10;&#10;Description automatically generated with medium confidence">
            <a:extLst>
              <a:ext uri="{FF2B5EF4-FFF2-40B4-BE49-F238E27FC236}">
                <a16:creationId xmlns:a16="http://schemas.microsoft.com/office/drawing/2014/main" id="{61333CA9-9F52-4298-A835-D58AE99EB861}"/>
              </a:ext>
            </a:extLst>
          </p:cNvPr>
          <p:cNvPicPr>
            <a:picLocks noChangeAspect="1"/>
          </p:cNvPicPr>
          <p:nvPr/>
        </p:nvPicPr>
        <p:blipFill>
          <a:blip r:embed="rId2">
            <a:extLst>
              <a:ext uri="{28A0092B-C50C-407E-A947-70E740481C1C}">
                <a14:useLocalDpi xmlns:a14="http://schemas.microsoft.com/office/drawing/2010/main" val="0"/>
              </a:ext>
            </a:extLst>
          </a:blip>
          <a:srcRect r="2611" b="18461"/>
          <a:stretch/>
        </p:blipFill>
        <p:spPr bwMode="auto">
          <a:xfrm>
            <a:off x="1815500" y="-398884"/>
            <a:ext cx="8560999" cy="4703597"/>
          </a:xfrm>
          <a:prstGeom prst="rect">
            <a:avLst/>
          </a:prstGeom>
          <a:noFill/>
          <a:ln>
            <a:noFill/>
          </a:ln>
        </p:spPr>
      </p:pic>
    </p:spTree>
    <p:extLst>
      <p:ext uri="{BB962C8B-B14F-4D97-AF65-F5344CB8AC3E}">
        <p14:creationId xmlns:p14="http://schemas.microsoft.com/office/powerpoint/2010/main" val="2296690724"/>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after</a:t>
            </a:r>
          </a:p>
        </p:txBody>
      </p:sp>
      <p:pic>
        <p:nvPicPr>
          <p:cNvPr id="3" name="Picture 2" descr="A clock showing time&#10;&#10;Description automatically generated with medium confidence">
            <a:extLst>
              <a:ext uri="{FF2B5EF4-FFF2-40B4-BE49-F238E27FC236}">
                <a16:creationId xmlns:a16="http://schemas.microsoft.com/office/drawing/2014/main" id="{6DF21173-BC73-31A6-5A62-08AA062F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14" t="22088" r="10746" b="25368"/>
          <a:stretch/>
        </p:blipFill>
        <p:spPr bwMode="auto">
          <a:xfrm>
            <a:off x="2264899" y="1125415"/>
            <a:ext cx="7372350" cy="312844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70272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teenager</a:t>
            </a:r>
          </a:p>
        </p:txBody>
      </p:sp>
      <p:pic>
        <p:nvPicPr>
          <p:cNvPr id="3" name="Picture 2">
            <a:extLst>
              <a:ext uri="{FF2B5EF4-FFF2-40B4-BE49-F238E27FC236}">
                <a16:creationId xmlns:a16="http://schemas.microsoft.com/office/drawing/2014/main" id="{A4F1D31E-79B0-2228-3420-9EA56F60A96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49969" y="0"/>
            <a:ext cx="3504124" cy="4724663"/>
          </a:xfrm>
          <a:prstGeom prst="rect">
            <a:avLst/>
          </a:prstGeom>
        </p:spPr>
      </p:pic>
    </p:spTree>
    <p:extLst>
      <p:ext uri="{BB962C8B-B14F-4D97-AF65-F5344CB8AC3E}">
        <p14:creationId xmlns:p14="http://schemas.microsoft.com/office/powerpoint/2010/main" val="4046923741"/>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Time to go.</a:t>
            </a:r>
          </a:p>
        </p:txBody>
      </p:sp>
      <p:pic>
        <p:nvPicPr>
          <p:cNvPr id="3" name="Picture 2" descr="A cartoon of a person and person walking&#10;&#10;Description automatically generated">
            <a:extLst>
              <a:ext uri="{FF2B5EF4-FFF2-40B4-BE49-F238E27FC236}">
                <a16:creationId xmlns:a16="http://schemas.microsoft.com/office/drawing/2014/main" id="{603EEF41-25F8-6660-745F-B5F5174D4C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290"/>
          <a:stretch/>
        </p:blipFill>
        <p:spPr bwMode="auto">
          <a:xfrm>
            <a:off x="2975159" y="422031"/>
            <a:ext cx="5761706" cy="424615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91791796"/>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7" y="5027412"/>
            <a:ext cx="10515600" cy="1325563"/>
          </a:xfrm>
        </p:spPr>
        <p:txBody>
          <a:bodyPr>
            <a:normAutofit/>
          </a:bodyPr>
          <a:lstStyle/>
          <a:p>
            <a:pPr algn="ctr"/>
            <a:r>
              <a:rPr lang="en-US" sz="8800" b="1" dirty="0"/>
              <a:t>was/were</a:t>
            </a:r>
          </a:p>
        </p:txBody>
      </p:sp>
      <p:pic>
        <p:nvPicPr>
          <p:cNvPr id="4" name="Picture 3" descr="Two people in dresses&#10;&#10;Description automatically generated with medium confidence">
            <a:extLst>
              <a:ext uri="{FF2B5EF4-FFF2-40B4-BE49-F238E27FC236}">
                <a16:creationId xmlns:a16="http://schemas.microsoft.com/office/drawing/2014/main" id="{82757538-8426-5EFE-E4C6-32B603DA45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15" t="6094" r="12760" b="6772"/>
          <a:stretch/>
        </p:blipFill>
        <p:spPr bwMode="auto">
          <a:xfrm>
            <a:off x="4156781" y="243260"/>
            <a:ext cx="3625215" cy="46640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14096263"/>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499507" y="1458118"/>
            <a:ext cx="9192985" cy="3941764"/>
          </a:xfrm>
        </p:spPr>
        <p:txBody>
          <a:bodyPr>
            <a:noAutofit/>
          </a:bodyPr>
          <a:lstStyle/>
          <a:p>
            <a:pPr algn="l"/>
            <a:r>
              <a:rPr lang="en-US" sz="5400" b="1" dirty="0"/>
              <a:t>A. Thank you for the meal.</a:t>
            </a:r>
            <a:br>
              <a:rPr lang="en-US" sz="5400" b="1" dirty="0"/>
            </a:br>
            <a:r>
              <a:rPr lang="en-US" sz="5400" b="1" dirty="0">
                <a:solidFill>
                  <a:srgbClr val="FF0000"/>
                </a:solidFill>
              </a:rPr>
              <a:t>B. Yes, the meal was delicious. </a:t>
            </a:r>
            <a:br>
              <a:rPr lang="en-US" sz="5400" b="1" dirty="0">
                <a:solidFill>
                  <a:srgbClr val="FF0000"/>
                </a:solidFill>
              </a:rPr>
            </a:br>
            <a:br>
              <a:rPr lang="en-US" sz="5400" b="1" dirty="0">
                <a:solidFill>
                  <a:srgbClr val="FF0000"/>
                </a:solidFill>
              </a:rPr>
            </a:br>
            <a:endParaRPr lang="en-US" sz="54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Sentences Using Vocabulary 1</a:t>
            </a:r>
          </a:p>
        </p:txBody>
      </p:sp>
    </p:spTree>
    <p:extLst>
      <p:ext uri="{BB962C8B-B14F-4D97-AF65-F5344CB8AC3E}">
        <p14:creationId xmlns:p14="http://schemas.microsoft.com/office/powerpoint/2010/main" val="2448544240"/>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F794F-256F-755E-0048-F7A3BE5925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7F53FD-08D1-1826-7E02-06C7E03ED28E}"/>
              </a:ext>
            </a:extLst>
          </p:cNvPr>
          <p:cNvSpPr>
            <a:spLocks noGrp="1"/>
          </p:cNvSpPr>
          <p:nvPr>
            <p:ph type="ctrTitle"/>
          </p:nvPr>
        </p:nvSpPr>
        <p:spPr>
          <a:xfrm>
            <a:off x="1527642" y="-512764"/>
            <a:ext cx="9656173" cy="3941764"/>
          </a:xfrm>
        </p:spPr>
        <p:txBody>
          <a:bodyPr>
            <a:noAutofit/>
          </a:bodyPr>
          <a:lstStyle/>
          <a:p>
            <a:pPr algn="l"/>
            <a:br>
              <a:rPr lang="en-US" sz="5400" b="1" dirty="0">
                <a:solidFill>
                  <a:srgbClr val="FF0000"/>
                </a:solidFill>
              </a:rPr>
            </a:br>
            <a:br>
              <a:rPr lang="en-US" sz="5400" b="1" dirty="0">
                <a:solidFill>
                  <a:srgbClr val="FF0000"/>
                </a:solidFill>
              </a:rPr>
            </a:br>
            <a:r>
              <a:rPr lang="en-US" sz="5400" b="1" dirty="0"/>
              <a:t>A. Thank you for the meal.</a:t>
            </a:r>
            <a:br>
              <a:rPr lang="en-US" sz="5400" b="1" dirty="0"/>
            </a:br>
            <a:r>
              <a:rPr lang="en-US" sz="5400" b="1" dirty="0">
                <a:solidFill>
                  <a:srgbClr val="FF0000"/>
                </a:solidFill>
              </a:rPr>
              <a:t>B. Yes, the desserts were great.</a:t>
            </a:r>
            <a:endParaRPr lang="en-US" sz="5400" b="1" dirty="0"/>
          </a:p>
        </p:txBody>
      </p:sp>
      <p:sp>
        <p:nvSpPr>
          <p:cNvPr id="3" name="TextBox 2">
            <a:extLst>
              <a:ext uri="{FF2B5EF4-FFF2-40B4-BE49-F238E27FC236}">
                <a16:creationId xmlns:a16="http://schemas.microsoft.com/office/drawing/2014/main" id="{6862D6A5-70C7-2B31-4A56-7AFEB073C0CD}"/>
              </a:ext>
            </a:extLst>
          </p:cNvPr>
          <p:cNvSpPr txBox="1"/>
          <p:nvPr/>
        </p:nvSpPr>
        <p:spPr>
          <a:xfrm>
            <a:off x="0" y="6273225"/>
            <a:ext cx="6598050" cy="584775"/>
          </a:xfrm>
          <a:prstGeom prst="rect">
            <a:avLst/>
          </a:prstGeom>
          <a:noFill/>
        </p:spPr>
        <p:txBody>
          <a:bodyPr wrap="square" rtlCol="0">
            <a:spAutoFit/>
          </a:bodyPr>
          <a:lstStyle/>
          <a:p>
            <a:r>
              <a:rPr lang="en-US" sz="3200" b="1" dirty="0"/>
              <a:t>Sentences Using Vocabulary 2</a:t>
            </a:r>
          </a:p>
        </p:txBody>
      </p:sp>
    </p:spTree>
    <p:extLst>
      <p:ext uri="{BB962C8B-B14F-4D97-AF65-F5344CB8AC3E}">
        <p14:creationId xmlns:p14="http://schemas.microsoft.com/office/powerpoint/2010/main" val="2431099165"/>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534573" y="602261"/>
            <a:ext cx="11352627" cy="4640603"/>
          </a:xfrm>
        </p:spPr>
        <p:txBody>
          <a:bodyPr>
            <a:noAutofit/>
          </a:bodyPr>
          <a:lstStyle/>
          <a:p>
            <a:pPr algn="l"/>
            <a:r>
              <a:rPr lang="en-US" sz="4800" b="1" dirty="0"/>
              <a:t>A. Before we go, I want to say thank you for the meal.</a:t>
            </a:r>
            <a:br>
              <a:rPr lang="en-US" sz="4800" b="1" dirty="0"/>
            </a:br>
            <a:r>
              <a:rPr lang="en-US" sz="4800" b="1" dirty="0">
                <a:solidFill>
                  <a:srgbClr val="FF0000"/>
                </a:solidFill>
              </a:rPr>
              <a:t>B. Yes! The meal was delicious, and the desserts were great.</a:t>
            </a:r>
            <a:br>
              <a:rPr lang="en-US" sz="4800" b="1" dirty="0">
                <a:solidFill>
                  <a:srgbClr val="FF0000"/>
                </a:solidFill>
              </a:rPr>
            </a:br>
            <a:r>
              <a:rPr lang="en-US" sz="4800" b="1" dirty="0">
                <a:solidFill>
                  <a:schemeClr val="accent3">
                    <a:lumMod val="60000"/>
                    <a:lumOff val="40000"/>
                  </a:schemeClr>
                </a:solidFill>
              </a:rPr>
              <a:t>C. Thank you for the visit! It was fun. Bye!</a:t>
            </a:r>
            <a:br>
              <a:rPr lang="en-US" sz="4800" b="1" dirty="0"/>
            </a:br>
            <a:r>
              <a:rPr lang="en-US" sz="4800" b="1" dirty="0">
                <a:ln w="28575">
                  <a:solidFill>
                    <a:sysClr val="windowText" lastClr="000000"/>
                  </a:solidFill>
                </a:ln>
                <a:solidFill>
                  <a:srgbClr val="FF0000"/>
                </a:solidFill>
              </a:rPr>
              <a:t>A and B: Goodbye!</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a:t>
            </a:r>
          </a:p>
        </p:txBody>
      </p:sp>
    </p:spTree>
    <p:extLst>
      <p:ext uri="{BB962C8B-B14F-4D97-AF65-F5344CB8AC3E}">
        <p14:creationId xmlns:p14="http://schemas.microsoft.com/office/powerpoint/2010/main" val="2309497638"/>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400" b="1" dirty="0"/>
              <a:t>Lesson 26: It Was a Wonderful Date.</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294326"/>
            <a:ext cx="7035394" cy="5273970"/>
          </a:xfrm>
          <a:prstGeom prst="rect">
            <a:avLst/>
          </a:prstGeom>
          <a:ln>
            <a:solidFill>
              <a:schemeClr val="tx1"/>
            </a:solidFill>
          </a:ln>
        </p:spPr>
      </p:pic>
    </p:spTree>
    <p:extLst>
      <p:ext uri="{BB962C8B-B14F-4D97-AF65-F5344CB8AC3E}">
        <p14:creationId xmlns:p14="http://schemas.microsoft.com/office/powerpoint/2010/main" val="346133979"/>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chocolate</a:t>
            </a:r>
          </a:p>
        </p:txBody>
      </p:sp>
      <p:pic>
        <p:nvPicPr>
          <p:cNvPr id="3" name="Picture 2" descr="A chocolate bar with a bite taken out of it&#10;&#10;Description automatically generated">
            <a:extLst>
              <a:ext uri="{FF2B5EF4-FFF2-40B4-BE49-F238E27FC236}">
                <a16:creationId xmlns:a16="http://schemas.microsoft.com/office/drawing/2014/main" id="{1D956BC7-A80A-D845-67AD-25B9F1D8E6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8" t="8818" r="4936" b="3523"/>
          <a:stretch/>
        </p:blipFill>
        <p:spPr bwMode="auto">
          <a:xfrm rot="5400000">
            <a:off x="3858892" y="1233300"/>
            <a:ext cx="4474210" cy="262064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3653189"/>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wonderful</a:t>
            </a:r>
          </a:p>
        </p:txBody>
      </p:sp>
      <p:pic>
        <p:nvPicPr>
          <p:cNvPr id="3" name="Picture 2" descr="A cartoon of a person with hearts&#10;&#10;Description automatically generated">
            <a:extLst>
              <a:ext uri="{FF2B5EF4-FFF2-40B4-BE49-F238E27FC236}">
                <a16:creationId xmlns:a16="http://schemas.microsoft.com/office/drawing/2014/main" id="{57312905-4933-886C-F25F-D5EA63C431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93" t="1441" r="2083" b="1"/>
          <a:stretch/>
        </p:blipFill>
        <p:spPr bwMode="auto">
          <a:xfrm>
            <a:off x="4267198" y="267287"/>
            <a:ext cx="3735510" cy="440089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00460140"/>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on a date</a:t>
            </a:r>
          </a:p>
        </p:txBody>
      </p:sp>
      <p:pic>
        <p:nvPicPr>
          <p:cNvPr id="3" name="Picture 2" descr="A person and person holding hands and walking&#10;&#10;Description automatically generated">
            <a:extLst>
              <a:ext uri="{FF2B5EF4-FFF2-40B4-BE49-F238E27FC236}">
                <a16:creationId xmlns:a16="http://schemas.microsoft.com/office/drawing/2014/main" id="{8A83EF87-9668-87ED-6C88-EECB080DB9B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198" y="279740"/>
            <a:ext cx="3441897" cy="4463710"/>
          </a:xfrm>
          <a:prstGeom prst="rect">
            <a:avLst/>
          </a:prstGeom>
          <a:noFill/>
          <a:ln>
            <a:noFill/>
          </a:ln>
        </p:spPr>
      </p:pic>
    </p:spTree>
    <p:extLst>
      <p:ext uri="{BB962C8B-B14F-4D97-AF65-F5344CB8AC3E}">
        <p14:creationId xmlns:p14="http://schemas.microsoft.com/office/powerpoint/2010/main" val="2850713364"/>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taste</a:t>
            </a:r>
          </a:p>
        </p:txBody>
      </p:sp>
      <p:pic>
        <p:nvPicPr>
          <p:cNvPr id="3" name="Picture 2" descr="A cartoon hand holding a bar of chocolate&#10;&#10;Description automatically generated">
            <a:extLst>
              <a:ext uri="{FF2B5EF4-FFF2-40B4-BE49-F238E27FC236}">
                <a16:creationId xmlns:a16="http://schemas.microsoft.com/office/drawing/2014/main" id="{06AD8F24-F647-FF85-BA9E-FAB315290C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86" t="2652" r="877"/>
          <a:stretch/>
        </p:blipFill>
        <p:spPr bwMode="auto">
          <a:xfrm>
            <a:off x="3151162" y="471648"/>
            <a:ext cx="5635281" cy="430907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18462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7" y="5027412"/>
            <a:ext cx="10515600" cy="1325563"/>
          </a:xfrm>
        </p:spPr>
        <p:txBody>
          <a:bodyPr>
            <a:normAutofit fontScale="90000"/>
          </a:bodyPr>
          <a:lstStyle/>
          <a:p>
            <a:pPr algn="ctr"/>
            <a:r>
              <a:rPr lang="en-US" sz="8800" b="1" dirty="0"/>
              <a:t>child</a:t>
            </a:r>
            <a:br>
              <a:rPr lang="en-US" sz="8800" b="1" dirty="0"/>
            </a:br>
            <a:r>
              <a:rPr lang="en-US" sz="8800" b="1" dirty="0"/>
              <a:t>(children)</a:t>
            </a:r>
          </a:p>
        </p:txBody>
      </p:sp>
      <p:pic>
        <p:nvPicPr>
          <p:cNvPr id="3" name="Picture 2">
            <a:extLst>
              <a:ext uri="{FF2B5EF4-FFF2-40B4-BE49-F238E27FC236}">
                <a16:creationId xmlns:a16="http://schemas.microsoft.com/office/drawing/2014/main" id="{62DC4D7F-3C9E-DBFB-AF3A-B568E7D1FFC9}"/>
              </a:ext>
            </a:extLst>
          </p:cNvPr>
          <p:cNvPicPr>
            <a:picLocks noChangeAspect="1"/>
          </p:cNvPicPr>
          <p:nvPr/>
        </p:nvPicPr>
        <p:blipFill>
          <a:blip r:embed="rId2"/>
          <a:stretch>
            <a:fillRect/>
          </a:stretch>
        </p:blipFill>
        <p:spPr>
          <a:xfrm>
            <a:off x="4344622" y="0"/>
            <a:ext cx="3502751" cy="4659979"/>
          </a:xfrm>
          <a:prstGeom prst="rect">
            <a:avLst/>
          </a:prstGeom>
        </p:spPr>
      </p:pic>
    </p:spTree>
    <p:extLst>
      <p:ext uri="{BB962C8B-B14F-4D97-AF65-F5344CB8AC3E}">
        <p14:creationId xmlns:p14="http://schemas.microsoft.com/office/powerpoint/2010/main" val="2309807159"/>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smell</a:t>
            </a:r>
          </a:p>
        </p:txBody>
      </p:sp>
      <p:pic>
        <p:nvPicPr>
          <p:cNvPr id="3" name="Picture 2" descr="A cartoon of a person drinking from a mug&#10;&#10;Description automatically generated">
            <a:extLst>
              <a:ext uri="{FF2B5EF4-FFF2-40B4-BE49-F238E27FC236}">
                <a16:creationId xmlns:a16="http://schemas.microsoft.com/office/drawing/2014/main" id="{491B7E95-5145-D796-C974-320E6706F40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3422" y="0"/>
            <a:ext cx="3221943" cy="4832915"/>
          </a:xfrm>
          <a:prstGeom prst="rect">
            <a:avLst/>
          </a:prstGeom>
          <a:noFill/>
          <a:ln>
            <a:noFill/>
          </a:ln>
        </p:spPr>
      </p:pic>
    </p:spTree>
    <p:extLst>
      <p:ext uri="{BB962C8B-B14F-4D97-AF65-F5344CB8AC3E}">
        <p14:creationId xmlns:p14="http://schemas.microsoft.com/office/powerpoint/2010/main" val="2454685490"/>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laugh</a:t>
            </a:r>
          </a:p>
        </p:txBody>
      </p:sp>
      <p:pic>
        <p:nvPicPr>
          <p:cNvPr id="3" name="Picture 2" descr="A person and person smiling&#10;&#10;Description automatically generated">
            <a:extLst>
              <a:ext uri="{FF2B5EF4-FFF2-40B4-BE49-F238E27FC236}">
                <a16:creationId xmlns:a16="http://schemas.microsoft.com/office/drawing/2014/main" id="{CF78A7B9-7153-292B-5AC1-2E871E470F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210" t="3959" r="5263" b="5560"/>
          <a:stretch/>
        </p:blipFill>
        <p:spPr bwMode="auto">
          <a:xfrm>
            <a:off x="3235570" y="317203"/>
            <a:ext cx="5303519" cy="435098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24031223"/>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say</a:t>
            </a:r>
            <a:br>
              <a:rPr lang="en-US" sz="8800" b="1" dirty="0"/>
            </a:br>
            <a:r>
              <a:rPr lang="en-US" sz="8800" b="1" dirty="0"/>
              <a:t>(said)</a:t>
            </a:r>
          </a:p>
        </p:txBody>
      </p:sp>
      <p:pic>
        <p:nvPicPr>
          <p:cNvPr id="3" name="Picture 2" descr="A cartoon of two men&#10;&#10;Description automatically generated">
            <a:extLst>
              <a:ext uri="{FF2B5EF4-FFF2-40B4-BE49-F238E27FC236}">
                <a16:creationId xmlns:a16="http://schemas.microsoft.com/office/drawing/2014/main" id="{3B75B4C8-3332-6E78-3083-87768A343AA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7945" y="462024"/>
            <a:ext cx="5838092" cy="4018382"/>
          </a:xfrm>
          <a:prstGeom prst="rect">
            <a:avLst/>
          </a:prstGeom>
          <a:noFill/>
          <a:ln>
            <a:noFill/>
          </a:ln>
        </p:spPr>
      </p:pic>
    </p:spTree>
    <p:extLst>
      <p:ext uri="{BB962C8B-B14F-4D97-AF65-F5344CB8AC3E}">
        <p14:creationId xmlns:p14="http://schemas.microsoft.com/office/powerpoint/2010/main" val="1689683459"/>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again</a:t>
            </a:r>
          </a:p>
        </p:txBody>
      </p:sp>
      <p:pic>
        <p:nvPicPr>
          <p:cNvPr id="3" name="Picture 2" descr="A person brushing her teeth&#10;&#10;Description automatically generated">
            <a:extLst>
              <a:ext uri="{FF2B5EF4-FFF2-40B4-BE49-F238E27FC236}">
                <a16:creationId xmlns:a16="http://schemas.microsoft.com/office/drawing/2014/main" id="{6D5B6135-BBF9-586E-1977-B307212E5F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43" r="4386"/>
          <a:stretch/>
        </p:blipFill>
        <p:spPr bwMode="auto">
          <a:xfrm>
            <a:off x="2124223" y="0"/>
            <a:ext cx="7385538" cy="479424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3527016"/>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together</a:t>
            </a:r>
          </a:p>
        </p:txBody>
      </p:sp>
      <p:pic>
        <p:nvPicPr>
          <p:cNvPr id="3" name="Picture 2" descr="A person and person in formal attire&#10;&#10;Description automatically generated">
            <a:extLst>
              <a:ext uri="{FF2B5EF4-FFF2-40B4-BE49-F238E27FC236}">
                <a16:creationId xmlns:a16="http://schemas.microsoft.com/office/drawing/2014/main" id="{7877A445-FBF9-6A4A-79E6-B7B9E1C6C7CA}"/>
              </a:ext>
            </a:extLst>
          </p:cNvPr>
          <p:cNvPicPr>
            <a:picLocks noChangeAspect="1"/>
          </p:cNvPicPr>
          <p:nvPr/>
        </p:nvPicPr>
        <p:blipFill rotWithShape="1">
          <a:blip r:embed="rId2">
            <a:extLst>
              <a:ext uri="{28A0092B-C50C-407E-A947-70E740481C1C}">
                <a14:useLocalDpi xmlns:a14="http://schemas.microsoft.com/office/drawing/2010/main" val="0"/>
              </a:ext>
            </a:extLst>
          </a:blip>
          <a:srcRect l="16145" t="4280" r="15181" b="7951"/>
          <a:stretch/>
        </p:blipFill>
        <p:spPr bwMode="auto">
          <a:xfrm>
            <a:off x="3722909" y="253219"/>
            <a:ext cx="4481851" cy="451343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88486954"/>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405662" y="2540679"/>
            <a:ext cx="11380675" cy="1776642"/>
          </a:xfrm>
        </p:spPr>
        <p:txBody>
          <a:bodyPr>
            <a:noAutofit/>
          </a:bodyPr>
          <a:lstStyle/>
          <a:p>
            <a:pPr algn="l"/>
            <a:r>
              <a:rPr lang="en-US" sz="5400" b="1" dirty="0"/>
              <a:t>A. This sounds fun!</a:t>
            </a:r>
            <a:br>
              <a:rPr lang="en-US" sz="5400" b="1" dirty="0"/>
            </a:br>
            <a:r>
              <a:rPr lang="en-US" sz="5400" b="1" dirty="0">
                <a:solidFill>
                  <a:srgbClr val="FF0000"/>
                </a:solidFill>
              </a:rPr>
              <a:t>B. Yes, it was! We </a:t>
            </a:r>
            <a:r>
              <a:rPr lang="en-US" sz="5400" b="1" u="sng" dirty="0">
                <a:solidFill>
                  <a:srgbClr val="FF0000"/>
                </a:solidFill>
              </a:rPr>
              <a:t>smelled the flowers</a:t>
            </a:r>
            <a:r>
              <a:rPr lang="en-US" sz="5400" b="1" dirty="0">
                <a:solidFill>
                  <a:srgbClr val="FF0000"/>
                </a:solidFill>
              </a:rPr>
              <a:t>.</a:t>
            </a:r>
            <a:endParaRPr lang="en-US" sz="54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633199713"/>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520505" y="1484193"/>
            <a:ext cx="11352628" cy="3636396"/>
          </a:xfrm>
        </p:spPr>
        <p:txBody>
          <a:bodyPr>
            <a:noAutofit/>
          </a:bodyPr>
          <a:lstStyle/>
          <a:p>
            <a:pPr algn="l"/>
            <a:r>
              <a:rPr lang="en-US" sz="4000" b="1" dirty="0"/>
              <a:t>A. On Sunday, I was on a date with Pat.</a:t>
            </a:r>
            <a:br>
              <a:rPr lang="en-US" sz="4000" b="1" dirty="0"/>
            </a:br>
            <a:r>
              <a:rPr lang="en-US" sz="4000" b="1" dirty="0">
                <a:solidFill>
                  <a:srgbClr val="FF0000"/>
                </a:solidFill>
              </a:rPr>
              <a:t>B. That sounds fun!</a:t>
            </a:r>
            <a:br>
              <a:rPr lang="en-US" sz="4000" b="1" dirty="0">
                <a:solidFill>
                  <a:srgbClr val="FF0000"/>
                </a:solidFill>
              </a:rPr>
            </a:br>
            <a:r>
              <a:rPr lang="en-US" sz="4000" b="1" dirty="0"/>
              <a:t>A. Yes, it was! We walked in the park and smelled the flowers together. We laughed so much! Then, we tasted chocolates at a dessert restaurant. It was a wonderful date.</a:t>
            </a:r>
            <a:br>
              <a:rPr lang="en-US" sz="4000" b="1" dirty="0"/>
            </a:br>
            <a:r>
              <a:rPr lang="en-US" sz="4000" b="1" dirty="0">
                <a:solidFill>
                  <a:srgbClr val="FF0000"/>
                </a:solidFill>
              </a:rPr>
              <a:t>B. Will you go on a date again?</a:t>
            </a:r>
            <a:br>
              <a:rPr lang="en-US" sz="4000" b="1" dirty="0">
                <a:solidFill>
                  <a:srgbClr val="FF0000"/>
                </a:solidFill>
              </a:rPr>
            </a:br>
            <a:r>
              <a:rPr lang="en-US" sz="4000" b="1" dirty="0"/>
              <a:t>A. Yes, Pat said, “We should go on a date again!”</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a:t>
            </a:r>
          </a:p>
        </p:txBody>
      </p:sp>
    </p:spTree>
    <p:extLst>
      <p:ext uri="{BB962C8B-B14F-4D97-AF65-F5344CB8AC3E}">
        <p14:creationId xmlns:p14="http://schemas.microsoft.com/office/powerpoint/2010/main" val="3349846109"/>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400" b="1" dirty="0"/>
              <a:t>Lesson 27: I Went to a Birthday Party!</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294326"/>
            <a:ext cx="7035394" cy="5273970"/>
          </a:xfrm>
          <a:prstGeom prst="rect">
            <a:avLst/>
          </a:prstGeom>
          <a:ln>
            <a:solidFill>
              <a:schemeClr val="tx1"/>
            </a:solidFill>
          </a:ln>
        </p:spPr>
      </p:pic>
    </p:spTree>
    <p:extLst>
      <p:ext uri="{BB962C8B-B14F-4D97-AF65-F5344CB8AC3E}">
        <p14:creationId xmlns:p14="http://schemas.microsoft.com/office/powerpoint/2010/main" val="3076767900"/>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white drawing of a necklace and bracelet&#10;&#10;Description automatically generated">
            <a:extLst>
              <a:ext uri="{FF2B5EF4-FFF2-40B4-BE49-F238E27FC236}">
                <a16:creationId xmlns:a16="http://schemas.microsoft.com/office/drawing/2014/main" id="{1579C5A7-E0BB-E7B7-90B5-E1A6B875B1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73" r="5610"/>
          <a:stretch/>
        </p:blipFill>
        <p:spPr bwMode="auto">
          <a:xfrm>
            <a:off x="2391509" y="272404"/>
            <a:ext cx="6432914" cy="4564593"/>
          </a:xfrm>
          <a:prstGeom prst="rect">
            <a:avLst/>
          </a:prstGeom>
          <a:noFill/>
          <a:ln>
            <a:noFill/>
          </a:ln>
          <a:extLst>
            <a:ext uri="{53640926-AAD7-44D8-BBD7-CCE9431645EC}">
              <a14:shadowObscured xmlns:a14="http://schemas.microsoft.com/office/drawing/2010/main"/>
            </a:ext>
          </a:extLst>
        </p:spPr>
      </p:pic>
      <p:sp>
        <p:nvSpPr>
          <p:cNvPr id="3" name="Title 1">
            <a:extLst>
              <a:ext uri="{FF2B5EF4-FFF2-40B4-BE49-F238E27FC236}">
                <a16:creationId xmlns:a16="http://schemas.microsoft.com/office/drawing/2014/main" id="{D0E54A84-6FD0-B7B0-86B1-1B44187D56E5}"/>
              </a:ext>
            </a:extLst>
          </p:cNvPr>
          <p:cNvSpPr>
            <a:spLocks noGrp="1"/>
          </p:cNvSpPr>
          <p:nvPr>
            <p:ph type="title"/>
          </p:nvPr>
        </p:nvSpPr>
        <p:spPr>
          <a:xfrm>
            <a:off x="838198" y="4668184"/>
            <a:ext cx="10515600" cy="1325563"/>
          </a:xfrm>
        </p:spPr>
        <p:txBody>
          <a:bodyPr>
            <a:normAutofit/>
          </a:bodyPr>
          <a:lstStyle/>
          <a:p>
            <a:pPr algn="ctr"/>
            <a:r>
              <a:rPr lang="en-US" sz="8800" b="1" dirty="0"/>
              <a:t>jewelry</a:t>
            </a:r>
          </a:p>
        </p:txBody>
      </p:sp>
    </p:spTree>
    <p:extLst>
      <p:ext uri="{BB962C8B-B14F-4D97-AF65-F5344CB8AC3E}">
        <p14:creationId xmlns:p14="http://schemas.microsoft.com/office/powerpoint/2010/main" val="1379886235"/>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DF9F6-9171-AB1E-78DC-7C774B74DEB8}"/>
              </a:ext>
            </a:extLst>
          </p:cNvPr>
          <p:cNvSpPr>
            <a:spLocks noGrp="1"/>
          </p:cNvSpPr>
          <p:nvPr>
            <p:ph type="title"/>
          </p:nvPr>
        </p:nvSpPr>
        <p:spPr>
          <a:xfrm>
            <a:off x="838198" y="4668184"/>
            <a:ext cx="10515600" cy="1325563"/>
          </a:xfrm>
        </p:spPr>
        <p:txBody>
          <a:bodyPr>
            <a:normAutofit fontScale="90000"/>
          </a:bodyPr>
          <a:lstStyle/>
          <a:p>
            <a:pPr algn="ctr"/>
            <a:r>
              <a:rPr lang="en-US" sz="8800" b="1" dirty="0"/>
              <a:t>candy</a:t>
            </a:r>
            <a:br>
              <a:rPr lang="en-US" sz="8800" b="1" dirty="0"/>
            </a:br>
            <a:r>
              <a:rPr lang="en-US" sz="8800" b="1" dirty="0"/>
              <a:t>(candies)</a:t>
            </a:r>
          </a:p>
        </p:txBody>
      </p:sp>
      <p:pic>
        <p:nvPicPr>
          <p:cNvPr id="3" name="Picture 2" descr="A box of candies and lollipop&#10;&#10;Description automatically generated">
            <a:extLst>
              <a:ext uri="{FF2B5EF4-FFF2-40B4-BE49-F238E27FC236}">
                <a16:creationId xmlns:a16="http://schemas.microsoft.com/office/drawing/2014/main" id="{8E6C55A6-8650-CE67-1C46-0E7537D658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82" r="4389"/>
          <a:stretch/>
        </p:blipFill>
        <p:spPr bwMode="auto">
          <a:xfrm>
            <a:off x="4159565" y="227666"/>
            <a:ext cx="3872865" cy="39243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58392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7" y="5027412"/>
            <a:ext cx="10515600" cy="1325563"/>
          </a:xfrm>
        </p:spPr>
        <p:txBody>
          <a:bodyPr>
            <a:normAutofit/>
          </a:bodyPr>
          <a:lstStyle/>
          <a:p>
            <a:pPr algn="ctr"/>
            <a:r>
              <a:rPr lang="en-US" sz="8800" b="1" dirty="0"/>
              <a:t>kid</a:t>
            </a:r>
          </a:p>
        </p:txBody>
      </p:sp>
      <p:pic>
        <p:nvPicPr>
          <p:cNvPr id="3" name="Picture 2">
            <a:extLst>
              <a:ext uri="{FF2B5EF4-FFF2-40B4-BE49-F238E27FC236}">
                <a16:creationId xmlns:a16="http://schemas.microsoft.com/office/drawing/2014/main" id="{62DC4D7F-3C9E-DBFB-AF3A-B568E7D1FFC9}"/>
              </a:ext>
            </a:extLst>
          </p:cNvPr>
          <p:cNvPicPr>
            <a:picLocks noChangeAspect="1"/>
          </p:cNvPicPr>
          <p:nvPr/>
        </p:nvPicPr>
        <p:blipFill>
          <a:blip r:embed="rId2"/>
          <a:stretch>
            <a:fillRect/>
          </a:stretch>
        </p:blipFill>
        <p:spPr>
          <a:xfrm>
            <a:off x="4135327" y="0"/>
            <a:ext cx="3921339" cy="5216859"/>
          </a:xfrm>
          <a:prstGeom prst="rect">
            <a:avLst/>
          </a:prstGeom>
        </p:spPr>
      </p:pic>
    </p:spTree>
    <p:extLst>
      <p:ext uri="{BB962C8B-B14F-4D97-AF65-F5344CB8AC3E}">
        <p14:creationId xmlns:p14="http://schemas.microsoft.com/office/powerpoint/2010/main" val="418856137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BFF2F-465D-ADFB-C611-589E2794CE24}"/>
              </a:ext>
            </a:extLst>
          </p:cNvPr>
          <p:cNvSpPr>
            <a:spLocks noGrp="1"/>
          </p:cNvSpPr>
          <p:nvPr>
            <p:ph type="title"/>
          </p:nvPr>
        </p:nvSpPr>
        <p:spPr>
          <a:xfrm>
            <a:off x="838198" y="4668184"/>
            <a:ext cx="10515600" cy="1325563"/>
          </a:xfrm>
        </p:spPr>
        <p:txBody>
          <a:bodyPr>
            <a:normAutofit/>
          </a:bodyPr>
          <a:lstStyle/>
          <a:p>
            <a:pPr algn="ctr"/>
            <a:r>
              <a:rPr lang="en-US" sz="8800" b="1" dirty="0"/>
              <a:t>card</a:t>
            </a:r>
          </a:p>
        </p:txBody>
      </p:sp>
      <p:pic>
        <p:nvPicPr>
          <p:cNvPr id="3" name="Picture 2" descr="A birthday card with a cake and balloons&#10;&#10;Description automatically generated">
            <a:extLst>
              <a:ext uri="{FF2B5EF4-FFF2-40B4-BE49-F238E27FC236}">
                <a16:creationId xmlns:a16="http://schemas.microsoft.com/office/drawing/2014/main" id="{3B208F7E-C2EC-F9D1-8496-422DA9D14B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61" t="4377" r="7623" b="5807"/>
          <a:stretch/>
        </p:blipFill>
        <p:spPr bwMode="auto">
          <a:xfrm>
            <a:off x="4491988" y="439084"/>
            <a:ext cx="3208020" cy="42291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64462448"/>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B0187-5D27-4805-510F-73C3DA85700C}"/>
              </a:ext>
            </a:extLst>
          </p:cNvPr>
          <p:cNvSpPr>
            <a:spLocks noGrp="1"/>
          </p:cNvSpPr>
          <p:nvPr>
            <p:ph type="title"/>
          </p:nvPr>
        </p:nvSpPr>
        <p:spPr>
          <a:xfrm>
            <a:off x="838198" y="4668184"/>
            <a:ext cx="10515600" cy="1325563"/>
          </a:xfrm>
        </p:spPr>
        <p:txBody>
          <a:bodyPr>
            <a:normAutofit fontScale="90000"/>
          </a:bodyPr>
          <a:lstStyle/>
          <a:p>
            <a:pPr algn="ctr"/>
            <a:r>
              <a:rPr lang="en-US" sz="8800" b="1" dirty="0"/>
              <a:t>party</a:t>
            </a:r>
            <a:br>
              <a:rPr lang="en-US" sz="8800" b="1" dirty="0"/>
            </a:br>
            <a:r>
              <a:rPr lang="en-US" sz="8800" b="1" dirty="0"/>
              <a:t>(parties)</a:t>
            </a:r>
          </a:p>
        </p:txBody>
      </p:sp>
      <p:pic>
        <p:nvPicPr>
          <p:cNvPr id="3" name="Picture 2" descr="A cartoon of a group of people&#10;&#10;Description automatically generated">
            <a:extLst>
              <a:ext uri="{FF2B5EF4-FFF2-40B4-BE49-F238E27FC236}">
                <a16:creationId xmlns:a16="http://schemas.microsoft.com/office/drawing/2014/main" id="{E66A81A1-3D43-BC5C-068D-4F228A549E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979" r="8352"/>
          <a:stretch/>
        </p:blipFill>
        <p:spPr bwMode="auto">
          <a:xfrm>
            <a:off x="4105273" y="0"/>
            <a:ext cx="3981450" cy="42989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67860829"/>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23AAA-45F4-CA20-C30D-9DA83E12069C}"/>
              </a:ext>
            </a:extLst>
          </p:cNvPr>
          <p:cNvSpPr>
            <a:spLocks noGrp="1"/>
          </p:cNvSpPr>
          <p:nvPr>
            <p:ph type="title"/>
          </p:nvPr>
        </p:nvSpPr>
        <p:spPr>
          <a:xfrm>
            <a:off x="838198" y="4668184"/>
            <a:ext cx="10515600" cy="1325563"/>
          </a:xfrm>
        </p:spPr>
        <p:txBody>
          <a:bodyPr>
            <a:normAutofit/>
          </a:bodyPr>
          <a:lstStyle/>
          <a:p>
            <a:pPr algn="ctr"/>
            <a:r>
              <a:rPr lang="en-US" sz="8800" b="1" dirty="0"/>
              <a:t>Happy Birthday!</a:t>
            </a:r>
          </a:p>
        </p:txBody>
      </p:sp>
      <p:pic>
        <p:nvPicPr>
          <p:cNvPr id="4" name="Picture 3">
            <a:extLst>
              <a:ext uri="{FF2B5EF4-FFF2-40B4-BE49-F238E27FC236}">
                <a16:creationId xmlns:a16="http://schemas.microsoft.com/office/drawing/2014/main" id="{FD7C1213-B30B-39E2-327C-A3C7CAA7EE35}"/>
              </a:ext>
            </a:extLst>
          </p:cNvPr>
          <p:cNvPicPr>
            <a:picLocks noChangeAspect="1"/>
          </p:cNvPicPr>
          <p:nvPr/>
        </p:nvPicPr>
        <p:blipFill>
          <a:blip r:embed="rId2"/>
          <a:stretch>
            <a:fillRect/>
          </a:stretch>
        </p:blipFill>
        <p:spPr>
          <a:xfrm>
            <a:off x="2787183" y="423920"/>
            <a:ext cx="6617630" cy="4244264"/>
          </a:xfrm>
          <a:prstGeom prst="rect">
            <a:avLst/>
          </a:prstGeom>
        </p:spPr>
      </p:pic>
    </p:spTree>
    <p:extLst>
      <p:ext uri="{BB962C8B-B14F-4D97-AF65-F5344CB8AC3E}">
        <p14:creationId xmlns:p14="http://schemas.microsoft.com/office/powerpoint/2010/main" val="2291731212"/>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23AAA-45F4-CA20-C30D-9DA83E12069C}"/>
              </a:ext>
            </a:extLst>
          </p:cNvPr>
          <p:cNvSpPr>
            <a:spLocks noGrp="1"/>
          </p:cNvSpPr>
          <p:nvPr>
            <p:ph type="title"/>
          </p:nvPr>
        </p:nvSpPr>
        <p:spPr>
          <a:xfrm>
            <a:off x="838198" y="4668184"/>
            <a:ext cx="10515600" cy="1325563"/>
          </a:xfrm>
        </p:spPr>
        <p:txBody>
          <a:bodyPr>
            <a:normAutofit/>
          </a:bodyPr>
          <a:lstStyle/>
          <a:p>
            <a:pPr algn="ctr"/>
            <a:r>
              <a:rPr lang="en-US" sz="8800" b="1" dirty="0"/>
              <a:t>cake</a:t>
            </a:r>
          </a:p>
        </p:txBody>
      </p:sp>
      <p:pic>
        <p:nvPicPr>
          <p:cNvPr id="3" name="Picture 2" descr="A cartoon of a cake&#10;&#10;Description automatically generated">
            <a:extLst>
              <a:ext uri="{FF2B5EF4-FFF2-40B4-BE49-F238E27FC236}">
                <a16:creationId xmlns:a16="http://schemas.microsoft.com/office/drawing/2014/main" id="{4E0D9C78-D2DE-1C17-C9F1-BA930D5715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720" t="24342" r="11404" b="18092"/>
          <a:stretch/>
        </p:blipFill>
        <p:spPr bwMode="auto">
          <a:xfrm>
            <a:off x="2549584" y="864253"/>
            <a:ext cx="7092827" cy="35872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00708672"/>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22587-6C56-C753-977B-14DFA512BE21}"/>
              </a:ext>
            </a:extLst>
          </p:cNvPr>
          <p:cNvSpPr>
            <a:spLocks noGrp="1"/>
          </p:cNvSpPr>
          <p:nvPr>
            <p:ph type="title"/>
          </p:nvPr>
        </p:nvSpPr>
        <p:spPr>
          <a:xfrm>
            <a:off x="838198" y="4668184"/>
            <a:ext cx="10515600" cy="1325563"/>
          </a:xfrm>
        </p:spPr>
        <p:txBody>
          <a:bodyPr>
            <a:normAutofit/>
          </a:bodyPr>
          <a:lstStyle/>
          <a:p>
            <a:pPr algn="ctr"/>
            <a:r>
              <a:rPr lang="en-US" sz="8800" b="1" dirty="0"/>
              <a:t>gift</a:t>
            </a:r>
          </a:p>
        </p:txBody>
      </p:sp>
      <p:pic>
        <p:nvPicPr>
          <p:cNvPr id="3" name="Picture 2" descr="A grey and white striped present box&#10;&#10;Description automatically generated">
            <a:extLst>
              <a:ext uri="{FF2B5EF4-FFF2-40B4-BE49-F238E27FC236}">
                <a16:creationId xmlns:a16="http://schemas.microsoft.com/office/drawing/2014/main" id="{11D22B7A-1CB0-FC82-F1E3-CE1808C966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50" t="6885" r="6285" b="7246"/>
          <a:stretch/>
        </p:blipFill>
        <p:spPr bwMode="auto">
          <a:xfrm>
            <a:off x="3118581" y="537067"/>
            <a:ext cx="5645591" cy="424835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79605729"/>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A0B38-4FD7-B3B1-DBDD-B033C985F932}"/>
              </a:ext>
            </a:extLst>
          </p:cNvPr>
          <p:cNvSpPr>
            <a:spLocks noGrp="1"/>
          </p:cNvSpPr>
          <p:nvPr>
            <p:ph type="title"/>
          </p:nvPr>
        </p:nvSpPr>
        <p:spPr>
          <a:xfrm>
            <a:off x="838198" y="4668184"/>
            <a:ext cx="10515600" cy="1325563"/>
          </a:xfrm>
        </p:spPr>
        <p:txBody>
          <a:bodyPr>
            <a:normAutofit fontScale="90000"/>
          </a:bodyPr>
          <a:lstStyle/>
          <a:p>
            <a:pPr algn="ctr"/>
            <a:r>
              <a:rPr lang="en-US" sz="8800" b="1" dirty="0"/>
              <a:t>sing</a:t>
            </a:r>
            <a:br>
              <a:rPr lang="en-US" sz="8800" b="1" dirty="0"/>
            </a:br>
            <a:r>
              <a:rPr lang="en-US" sz="8800" b="1" dirty="0"/>
              <a:t>(sang)</a:t>
            </a:r>
          </a:p>
        </p:txBody>
      </p:sp>
      <p:pic>
        <p:nvPicPr>
          <p:cNvPr id="3" name="Picture 2" descr="A group of people singing&#10;&#10;Description automatically generated">
            <a:extLst>
              <a:ext uri="{FF2B5EF4-FFF2-40B4-BE49-F238E27FC236}">
                <a16:creationId xmlns:a16="http://schemas.microsoft.com/office/drawing/2014/main" id="{F558FFAE-106B-57CB-FB30-B4DB00FDBF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623" r="6360"/>
          <a:stretch/>
        </p:blipFill>
        <p:spPr bwMode="auto">
          <a:xfrm>
            <a:off x="3502856" y="407395"/>
            <a:ext cx="4880848" cy="396765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76503210"/>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get</a:t>
            </a:r>
            <a:br>
              <a:rPr lang="en-US" sz="8800" b="1" dirty="0"/>
            </a:br>
            <a:r>
              <a:rPr lang="en-US" sz="8800" b="1" dirty="0"/>
              <a:t>(got)</a:t>
            </a:r>
          </a:p>
        </p:txBody>
      </p:sp>
      <p:pic>
        <p:nvPicPr>
          <p:cNvPr id="3" name="Picture 2" descr="A cartoon of a gift box&#10;&#10;Description automatically generated">
            <a:extLst>
              <a:ext uri="{FF2B5EF4-FFF2-40B4-BE49-F238E27FC236}">
                <a16:creationId xmlns:a16="http://schemas.microsoft.com/office/drawing/2014/main" id="{2BF3DFFE-1A76-F5CC-E034-0D20762DCCC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6425" y="751711"/>
            <a:ext cx="7057951" cy="3598358"/>
          </a:xfrm>
          <a:prstGeom prst="rect">
            <a:avLst/>
          </a:prstGeom>
          <a:noFill/>
          <a:ln>
            <a:noFill/>
          </a:ln>
        </p:spPr>
      </p:pic>
    </p:spTree>
    <p:extLst>
      <p:ext uri="{BB962C8B-B14F-4D97-AF65-F5344CB8AC3E}">
        <p14:creationId xmlns:p14="http://schemas.microsoft.com/office/powerpoint/2010/main" val="3664962162"/>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900332" y="1652358"/>
            <a:ext cx="12192000" cy="1776642"/>
          </a:xfrm>
        </p:spPr>
        <p:txBody>
          <a:bodyPr>
            <a:noAutofit/>
          </a:bodyPr>
          <a:lstStyle/>
          <a:p>
            <a:pPr algn="l"/>
            <a:r>
              <a:rPr lang="en-US" sz="4800" b="1" dirty="0"/>
              <a:t>A. Did you have fun at the birthday party?</a:t>
            </a:r>
            <a:br>
              <a:rPr lang="en-US" sz="4800" b="1" dirty="0"/>
            </a:br>
            <a:r>
              <a:rPr lang="en-US" sz="4800" b="1" dirty="0">
                <a:solidFill>
                  <a:srgbClr val="FF0000"/>
                </a:solidFill>
              </a:rPr>
              <a:t>B. Yes, we played games and ate cake.</a:t>
            </a:r>
            <a:endParaRPr lang="en-US" sz="48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408377475"/>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267287" y="1141344"/>
            <a:ext cx="12192000" cy="3843792"/>
          </a:xfrm>
        </p:spPr>
        <p:txBody>
          <a:bodyPr>
            <a:noAutofit/>
          </a:bodyPr>
          <a:lstStyle/>
          <a:p>
            <a:pPr algn="l"/>
            <a:r>
              <a:rPr lang="en-US" sz="4400" b="1" dirty="0"/>
              <a:t>A. I went to Hannah’s birthday party yesterday.</a:t>
            </a:r>
            <a:br>
              <a:rPr lang="en-US" sz="4400" b="1" dirty="0"/>
            </a:br>
            <a:r>
              <a:rPr lang="en-US" sz="4400" b="1" dirty="0">
                <a:solidFill>
                  <a:srgbClr val="FF0000"/>
                </a:solidFill>
              </a:rPr>
              <a:t>B. Did you have fun?</a:t>
            </a:r>
            <a:br>
              <a:rPr lang="en-US" sz="4400" b="1" dirty="0">
                <a:solidFill>
                  <a:srgbClr val="FF0000"/>
                </a:solidFill>
              </a:rPr>
            </a:br>
            <a:r>
              <a:rPr lang="en-US" sz="4400" b="1" dirty="0"/>
              <a:t>A. Yes! We played games and ate cake. We sang, “Happy Birthday!” to Hannah.</a:t>
            </a:r>
            <a:br>
              <a:rPr lang="en-US" sz="4400" b="1" dirty="0"/>
            </a:br>
            <a:r>
              <a:rPr lang="en-US" sz="4400" b="1" dirty="0">
                <a:solidFill>
                  <a:srgbClr val="FF0000"/>
                </a:solidFill>
              </a:rPr>
              <a:t>B. Did she get gifts?</a:t>
            </a:r>
            <a:br>
              <a:rPr lang="en-US" sz="4400" b="1" dirty="0">
                <a:solidFill>
                  <a:srgbClr val="FF0000"/>
                </a:solidFill>
              </a:rPr>
            </a:br>
            <a:r>
              <a:rPr lang="en-US" sz="4400" b="1" dirty="0"/>
              <a:t>A. Yes, she did. She got jewelry, cards, and candy.</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a:t>
            </a:r>
          </a:p>
        </p:txBody>
      </p:sp>
    </p:spTree>
    <p:extLst>
      <p:ext uri="{BB962C8B-B14F-4D97-AF65-F5344CB8AC3E}">
        <p14:creationId xmlns:p14="http://schemas.microsoft.com/office/powerpoint/2010/main" val="3385148310"/>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217021" y="3738513"/>
            <a:ext cx="5641145" cy="1237910"/>
          </a:xfrm>
        </p:spPr>
        <p:txBody>
          <a:bodyPr>
            <a:noAutofit/>
          </a:bodyPr>
          <a:lstStyle/>
          <a:p>
            <a:r>
              <a:rPr lang="en-US" sz="7000" b="1" dirty="0"/>
              <a:t>Unit 8:</a:t>
            </a:r>
            <a:br>
              <a:rPr lang="en-US" sz="7000" b="1" dirty="0"/>
            </a:br>
            <a:r>
              <a:rPr lang="en-US" sz="7000" b="1" dirty="0"/>
              <a:t> It’s Time to Go!</a:t>
            </a:r>
          </a:p>
        </p:txBody>
      </p:sp>
      <p:pic>
        <p:nvPicPr>
          <p:cNvPr id="4" name="Picture 3">
            <a:extLst>
              <a:ext uri="{FF2B5EF4-FFF2-40B4-BE49-F238E27FC236}">
                <a16:creationId xmlns:a16="http://schemas.microsoft.com/office/drawing/2014/main" id="{502D4176-E983-2C41-8030-1EE415AF67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5999" y="709904"/>
            <a:ext cx="5438192" cy="5438192"/>
          </a:xfrm>
          <a:prstGeom prst="rect">
            <a:avLst/>
          </a:prstGeom>
          <a:ln>
            <a:solidFill>
              <a:schemeClr val="tx1"/>
            </a:solidFill>
          </a:ln>
        </p:spPr>
      </p:pic>
    </p:spTree>
    <p:extLst>
      <p:ext uri="{BB962C8B-B14F-4D97-AF65-F5344CB8AC3E}">
        <p14:creationId xmlns:p14="http://schemas.microsoft.com/office/powerpoint/2010/main" val="4044345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baby</a:t>
            </a:r>
            <a:br>
              <a:rPr lang="en-US" sz="8800" b="1" dirty="0"/>
            </a:br>
            <a:r>
              <a:rPr lang="en-US" sz="8800" b="1" dirty="0"/>
              <a:t>(babies)</a:t>
            </a:r>
          </a:p>
        </p:txBody>
      </p:sp>
      <p:pic>
        <p:nvPicPr>
          <p:cNvPr id="3" name="Picture 2">
            <a:extLst>
              <a:ext uri="{FF2B5EF4-FFF2-40B4-BE49-F238E27FC236}">
                <a16:creationId xmlns:a16="http://schemas.microsoft.com/office/drawing/2014/main" id="{7A060191-ABB6-E872-30D5-8A7E067F4D01}"/>
              </a:ext>
            </a:extLst>
          </p:cNvPr>
          <p:cNvPicPr>
            <a:picLocks noChangeAspect="1"/>
          </p:cNvPicPr>
          <p:nvPr/>
        </p:nvPicPr>
        <p:blipFill>
          <a:blip r:embed="rId2"/>
          <a:srcRect b="16593"/>
          <a:stretch/>
        </p:blipFill>
        <p:spPr>
          <a:xfrm>
            <a:off x="3687246" y="0"/>
            <a:ext cx="4609480" cy="4093698"/>
          </a:xfrm>
          <a:prstGeom prst="rect">
            <a:avLst/>
          </a:prstGeom>
        </p:spPr>
      </p:pic>
    </p:spTree>
    <p:extLst>
      <p:ext uri="{BB962C8B-B14F-4D97-AF65-F5344CB8AC3E}">
        <p14:creationId xmlns:p14="http://schemas.microsoft.com/office/powerpoint/2010/main" val="1495054913"/>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400" b="1" dirty="0"/>
              <a:t>Lesson 28: I’m Going on a Trip!</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294326"/>
            <a:ext cx="7035394" cy="5273970"/>
          </a:xfrm>
          <a:prstGeom prst="rect">
            <a:avLst/>
          </a:prstGeom>
          <a:ln>
            <a:solidFill>
              <a:schemeClr val="tx1"/>
            </a:solidFill>
          </a:ln>
        </p:spPr>
      </p:pic>
    </p:spTree>
    <p:extLst>
      <p:ext uri="{BB962C8B-B14F-4D97-AF65-F5344CB8AC3E}">
        <p14:creationId xmlns:p14="http://schemas.microsoft.com/office/powerpoint/2010/main" val="3493579848"/>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airplane</a:t>
            </a:r>
          </a:p>
        </p:txBody>
      </p:sp>
      <p:pic>
        <p:nvPicPr>
          <p:cNvPr id="4" name="Picture 3" descr="A cartoon of a plane&#10;&#10;Description automatically generated">
            <a:extLst>
              <a:ext uri="{FF2B5EF4-FFF2-40B4-BE49-F238E27FC236}">
                <a16:creationId xmlns:a16="http://schemas.microsoft.com/office/drawing/2014/main" id="{C3504635-7BDD-D0D6-46C5-4C6B7EDE9B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204" r="9071"/>
          <a:stretch/>
        </p:blipFill>
        <p:spPr bwMode="auto">
          <a:xfrm>
            <a:off x="2566329" y="458570"/>
            <a:ext cx="6662078" cy="420961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9878208"/>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fly</a:t>
            </a:r>
            <a:br>
              <a:rPr lang="en-US" sz="8800" b="1" dirty="0"/>
            </a:br>
            <a:r>
              <a:rPr lang="en-US" sz="8800" b="1" dirty="0"/>
              <a:t>(flew)</a:t>
            </a:r>
          </a:p>
        </p:txBody>
      </p:sp>
      <p:pic>
        <p:nvPicPr>
          <p:cNvPr id="4" name="Picture 3" descr="A cartoon of a plane flying in the sky&#10;&#10;Description automatically generated">
            <a:extLst>
              <a:ext uri="{FF2B5EF4-FFF2-40B4-BE49-F238E27FC236}">
                <a16:creationId xmlns:a16="http://schemas.microsoft.com/office/drawing/2014/main" id="{34EC812A-C51B-324D-5CA3-8E7F835F779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9881" y="243934"/>
            <a:ext cx="5507171" cy="4070293"/>
          </a:xfrm>
          <a:prstGeom prst="rect">
            <a:avLst/>
          </a:prstGeom>
          <a:noFill/>
          <a:ln>
            <a:noFill/>
          </a:ln>
        </p:spPr>
      </p:pic>
    </p:spTree>
    <p:extLst>
      <p:ext uri="{BB962C8B-B14F-4D97-AF65-F5344CB8AC3E}">
        <p14:creationId xmlns:p14="http://schemas.microsoft.com/office/powerpoint/2010/main" val="2706711680"/>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trip</a:t>
            </a:r>
          </a:p>
        </p:txBody>
      </p:sp>
      <p:pic>
        <p:nvPicPr>
          <p:cNvPr id="4" name="Picture 3" descr="A person carrying a suitcase&#10;&#10;Description automatically generated">
            <a:extLst>
              <a:ext uri="{FF2B5EF4-FFF2-40B4-BE49-F238E27FC236}">
                <a16:creationId xmlns:a16="http://schemas.microsoft.com/office/drawing/2014/main" id="{DB0896E4-CBAB-BA8F-A8BE-BE99B48427C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0932" y="259470"/>
            <a:ext cx="2310132" cy="4408714"/>
          </a:xfrm>
          <a:prstGeom prst="rect">
            <a:avLst/>
          </a:prstGeom>
          <a:noFill/>
          <a:ln>
            <a:noFill/>
          </a:ln>
        </p:spPr>
      </p:pic>
    </p:spTree>
    <p:extLst>
      <p:ext uri="{BB962C8B-B14F-4D97-AF65-F5344CB8AC3E}">
        <p14:creationId xmlns:p14="http://schemas.microsoft.com/office/powerpoint/2010/main" val="709532245"/>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beach</a:t>
            </a:r>
            <a:br>
              <a:rPr lang="en-US" sz="8800" b="1" dirty="0"/>
            </a:br>
            <a:r>
              <a:rPr lang="en-US" sz="8800" b="1" dirty="0"/>
              <a:t>(beaches)</a:t>
            </a:r>
          </a:p>
        </p:txBody>
      </p:sp>
      <p:pic>
        <p:nvPicPr>
          <p:cNvPr id="4" name="Picture 3" descr="A black and white illustration of a beach&#10;&#10;Description automatically generated">
            <a:extLst>
              <a:ext uri="{FF2B5EF4-FFF2-40B4-BE49-F238E27FC236}">
                <a16:creationId xmlns:a16="http://schemas.microsoft.com/office/drawing/2014/main" id="{67500A28-FDF1-A264-29B5-65057B07A9F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7268" y="485681"/>
            <a:ext cx="6170928" cy="3813168"/>
          </a:xfrm>
          <a:prstGeom prst="rect">
            <a:avLst/>
          </a:prstGeom>
          <a:noFill/>
          <a:ln>
            <a:noFill/>
          </a:ln>
        </p:spPr>
      </p:pic>
    </p:spTree>
    <p:extLst>
      <p:ext uri="{BB962C8B-B14F-4D97-AF65-F5344CB8AC3E}">
        <p14:creationId xmlns:p14="http://schemas.microsoft.com/office/powerpoint/2010/main" val="1327342140"/>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mountains</a:t>
            </a:r>
          </a:p>
        </p:txBody>
      </p:sp>
      <p:pic>
        <p:nvPicPr>
          <p:cNvPr id="4" name="Picture 3" descr="A drawing of mountains and trees&#10;&#10;Description automatically generated">
            <a:extLst>
              <a:ext uri="{FF2B5EF4-FFF2-40B4-BE49-F238E27FC236}">
                <a16:creationId xmlns:a16="http://schemas.microsoft.com/office/drawing/2014/main" id="{9624A367-ADB4-467C-A917-B10FCAC1046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7817" y="864253"/>
            <a:ext cx="7059270" cy="3612814"/>
          </a:xfrm>
          <a:prstGeom prst="rect">
            <a:avLst/>
          </a:prstGeom>
          <a:noFill/>
          <a:ln>
            <a:noFill/>
          </a:ln>
        </p:spPr>
      </p:pic>
    </p:spTree>
    <p:extLst>
      <p:ext uri="{BB962C8B-B14F-4D97-AF65-F5344CB8AC3E}">
        <p14:creationId xmlns:p14="http://schemas.microsoft.com/office/powerpoint/2010/main" val="1861451336"/>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river</a:t>
            </a:r>
          </a:p>
        </p:txBody>
      </p:sp>
      <p:pic>
        <p:nvPicPr>
          <p:cNvPr id="4" name="Picture 3" descr="A drawing of a river and trees&#10;&#10;Description automatically generated">
            <a:extLst>
              <a:ext uri="{FF2B5EF4-FFF2-40B4-BE49-F238E27FC236}">
                <a16:creationId xmlns:a16="http://schemas.microsoft.com/office/drawing/2014/main" id="{46071B27-BDCE-7D4F-F4D8-4FA72740E3E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2862" y="298110"/>
            <a:ext cx="6560151" cy="4370074"/>
          </a:xfrm>
          <a:prstGeom prst="rect">
            <a:avLst/>
          </a:prstGeom>
          <a:noFill/>
          <a:ln>
            <a:noFill/>
          </a:ln>
        </p:spPr>
      </p:pic>
    </p:spTree>
    <p:extLst>
      <p:ext uri="{BB962C8B-B14F-4D97-AF65-F5344CB8AC3E}">
        <p14:creationId xmlns:p14="http://schemas.microsoft.com/office/powerpoint/2010/main" val="744210892"/>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forest</a:t>
            </a:r>
          </a:p>
        </p:txBody>
      </p:sp>
      <p:pic>
        <p:nvPicPr>
          <p:cNvPr id="4" name="Picture 3" descr="A group of trees with snow&#10;&#10;Description automatically generated">
            <a:extLst>
              <a:ext uri="{FF2B5EF4-FFF2-40B4-BE49-F238E27FC236}">
                <a16:creationId xmlns:a16="http://schemas.microsoft.com/office/drawing/2014/main" id="{9FA18196-D707-3F47-7022-F46EB9848D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44" r="9649"/>
          <a:stretch/>
        </p:blipFill>
        <p:spPr bwMode="auto">
          <a:xfrm>
            <a:off x="2912012" y="107321"/>
            <a:ext cx="6105379" cy="47718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26269565"/>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how</a:t>
            </a:r>
          </a:p>
        </p:txBody>
      </p:sp>
      <p:pic>
        <p:nvPicPr>
          <p:cNvPr id="3" name="Picture 2" descr="A cartoon of a person with his hands up&#10;&#10;Description automatically generated">
            <a:extLst>
              <a:ext uri="{FF2B5EF4-FFF2-40B4-BE49-F238E27FC236}">
                <a16:creationId xmlns:a16="http://schemas.microsoft.com/office/drawing/2014/main" id="{7E9A888A-C6C5-47A8-BDD8-9137BC7080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37" t="2312" r="6842" b="6070"/>
          <a:stretch/>
        </p:blipFill>
        <p:spPr bwMode="auto">
          <a:xfrm>
            <a:off x="3488788" y="178804"/>
            <a:ext cx="4758468" cy="44893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5898222"/>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666917" y="1458118"/>
            <a:ext cx="8858166" cy="3941764"/>
          </a:xfrm>
        </p:spPr>
        <p:txBody>
          <a:bodyPr>
            <a:noAutofit/>
          </a:bodyPr>
          <a:lstStyle/>
          <a:p>
            <a:pPr algn="l"/>
            <a:r>
              <a:rPr lang="en-US" sz="5400" b="1" dirty="0"/>
              <a:t>A. Where are you going?</a:t>
            </a:r>
            <a:br>
              <a:rPr lang="en-US" sz="5400" b="1" dirty="0"/>
            </a:br>
            <a:r>
              <a:rPr lang="en-US" sz="5400" b="1" dirty="0">
                <a:solidFill>
                  <a:srgbClr val="FF0000"/>
                </a:solidFill>
              </a:rPr>
              <a:t>B. I’m going to the </a:t>
            </a:r>
            <a:r>
              <a:rPr lang="en-US" sz="5400" b="1" u="sng" dirty="0">
                <a:solidFill>
                  <a:srgbClr val="FF0000"/>
                </a:solidFill>
              </a:rPr>
              <a:t>beach</a:t>
            </a:r>
            <a:r>
              <a:rPr lang="en-US" sz="5400" b="1" dirty="0">
                <a:solidFill>
                  <a:srgbClr val="FF0000"/>
                </a:solidFill>
              </a:rPr>
              <a:t>.</a:t>
            </a:r>
            <a:br>
              <a:rPr lang="en-US" sz="5400" b="1" dirty="0">
                <a:solidFill>
                  <a:srgbClr val="FF0000"/>
                </a:solidFill>
              </a:rPr>
            </a:br>
            <a:br>
              <a:rPr lang="en-US" sz="5400" b="1" dirty="0">
                <a:solidFill>
                  <a:srgbClr val="FF0000"/>
                </a:solidFill>
              </a:rPr>
            </a:br>
            <a:endParaRPr lang="en-US" sz="54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Sentences Using Vocabulary 1</a:t>
            </a:r>
          </a:p>
        </p:txBody>
      </p:sp>
    </p:spTree>
    <p:extLst>
      <p:ext uri="{BB962C8B-B14F-4D97-AF65-F5344CB8AC3E}">
        <p14:creationId xmlns:p14="http://schemas.microsoft.com/office/powerpoint/2010/main" val="1087411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F0913-4581-46C5-BC00-F6CAACD271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B940AD-3291-D8EF-4A21-B912FE5EB7FA}"/>
              </a:ext>
            </a:extLst>
          </p:cNvPr>
          <p:cNvSpPr>
            <a:spLocks noGrp="1"/>
          </p:cNvSpPr>
          <p:nvPr>
            <p:ph type="ctrTitle"/>
          </p:nvPr>
        </p:nvSpPr>
        <p:spPr>
          <a:xfrm>
            <a:off x="1167384" y="1198616"/>
            <a:ext cx="11320271" cy="3869924"/>
          </a:xfrm>
        </p:spPr>
        <p:txBody>
          <a:bodyPr>
            <a:noAutofit/>
          </a:bodyPr>
          <a:lstStyle/>
          <a:p>
            <a:pPr algn="l"/>
            <a:r>
              <a:rPr lang="en-US" sz="5400" b="1" dirty="0"/>
              <a:t>A. Tell me about him.</a:t>
            </a:r>
            <a:br>
              <a:rPr lang="en-US" sz="5400" b="1" dirty="0"/>
            </a:br>
            <a:r>
              <a:rPr lang="en-US" sz="5400" b="1" dirty="0">
                <a:solidFill>
                  <a:srgbClr val="FF0000"/>
                </a:solidFill>
              </a:rPr>
              <a:t>B. Adam is a teenager. He is </a:t>
            </a:r>
            <a:r>
              <a:rPr lang="en-US" sz="5400" b="1" u="sng" dirty="0">
                <a:solidFill>
                  <a:srgbClr val="FF0000"/>
                </a:solidFill>
              </a:rPr>
              <a:t>strong</a:t>
            </a:r>
            <a:r>
              <a:rPr lang="en-US" sz="5400" b="1" dirty="0">
                <a:solidFill>
                  <a:srgbClr val="FF0000"/>
                </a:solidFill>
              </a:rPr>
              <a:t>.</a:t>
            </a:r>
            <a:br>
              <a:rPr lang="en-US" sz="5400" b="1" dirty="0">
                <a:solidFill>
                  <a:srgbClr val="FF0000"/>
                </a:solidFill>
              </a:rPr>
            </a:br>
            <a:br>
              <a:rPr lang="en-US" sz="5400" b="1" dirty="0">
                <a:solidFill>
                  <a:srgbClr val="FF0000"/>
                </a:solidFill>
              </a:rPr>
            </a:br>
            <a:endParaRPr lang="en-US" sz="5400" b="1" dirty="0">
              <a:solidFill>
                <a:srgbClr val="FF0000"/>
              </a:solidFill>
            </a:endParaRPr>
          </a:p>
        </p:txBody>
      </p:sp>
      <p:sp>
        <p:nvSpPr>
          <p:cNvPr id="3" name="TextBox 2">
            <a:extLst>
              <a:ext uri="{FF2B5EF4-FFF2-40B4-BE49-F238E27FC236}">
                <a16:creationId xmlns:a16="http://schemas.microsoft.com/office/drawing/2014/main" id="{2AAEF25D-68E9-2714-0FF8-E1AFE901BC63}"/>
              </a:ext>
            </a:extLst>
          </p:cNvPr>
          <p:cNvSpPr txBox="1"/>
          <p:nvPr/>
        </p:nvSpPr>
        <p:spPr>
          <a:xfrm>
            <a:off x="0" y="6273225"/>
            <a:ext cx="6598050" cy="584775"/>
          </a:xfrm>
          <a:prstGeom prst="rect">
            <a:avLst/>
          </a:prstGeom>
          <a:noFill/>
        </p:spPr>
        <p:txBody>
          <a:bodyPr wrap="square" rtlCol="0">
            <a:spAutoFit/>
          </a:bodyPr>
          <a:lstStyle/>
          <a:p>
            <a:r>
              <a:rPr lang="en-US" sz="3200" b="1" dirty="0"/>
              <a:t>Sentences Using Vocabulary 1</a:t>
            </a:r>
          </a:p>
        </p:txBody>
      </p:sp>
    </p:spTree>
    <p:extLst>
      <p:ext uri="{BB962C8B-B14F-4D97-AF65-F5344CB8AC3E}">
        <p14:creationId xmlns:p14="http://schemas.microsoft.com/office/powerpoint/2010/main" val="1445808846"/>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E7ACE-09D3-186F-3EEF-59065C6489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02801A-45E3-A3E6-D693-DAD3166DF6DB}"/>
              </a:ext>
            </a:extLst>
          </p:cNvPr>
          <p:cNvSpPr>
            <a:spLocks noGrp="1"/>
          </p:cNvSpPr>
          <p:nvPr>
            <p:ph type="ctrTitle"/>
          </p:nvPr>
        </p:nvSpPr>
        <p:spPr>
          <a:xfrm>
            <a:off x="1666917" y="-778645"/>
            <a:ext cx="8858166" cy="3941764"/>
          </a:xfrm>
        </p:spPr>
        <p:txBody>
          <a:bodyPr>
            <a:noAutofit/>
          </a:bodyPr>
          <a:lstStyle/>
          <a:p>
            <a:pPr algn="l"/>
            <a:r>
              <a:rPr lang="en-US" sz="5400" b="1" dirty="0"/>
              <a:t>A. How are you getting there?</a:t>
            </a:r>
            <a:br>
              <a:rPr lang="en-US" sz="5400" b="1" dirty="0">
                <a:solidFill>
                  <a:srgbClr val="FF0000"/>
                </a:solidFill>
              </a:rPr>
            </a:br>
            <a:r>
              <a:rPr lang="en-US" sz="5400" b="1" dirty="0">
                <a:solidFill>
                  <a:srgbClr val="FF0000"/>
                </a:solidFill>
              </a:rPr>
              <a:t>B. I’m flying on an airplane.</a:t>
            </a:r>
            <a:endParaRPr lang="en-US" sz="5400" b="1" dirty="0"/>
          </a:p>
        </p:txBody>
      </p:sp>
      <p:sp>
        <p:nvSpPr>
          <p:cNvPr id="3" name="TextBox 2">
            <a:extLst>
              <a:ext uri="{FF2B5EF4-FFF2-40B4-BE49-F238E27FC236}">
                <a16:creationId xmlns:a16="http://schemas.microsoft.com/office/drawing/2014/main" id="{F85F56C0-1012-B356-4EEB-CA51D43D1711}"/>
              </a:ext>
            </a:extLst>
          </p:cNvPr>
          <p:cNvSpPr txBox="1"/>
          <p:nvPr/>
        </p:nvSpPr>
        <p:spPr>
          <a:xfrm>
            <a:off x="0" y="6273225"/>
            <a:ext cx="6598050" cy="584775"/>
          </a:xfrm>
          <a:prstGeom prst="rect">
            <a:avLst/>
          </a:prstGeom>
          <a:noFill/>
        </p:spPr>
        <p:txBody>
          <a:bodyPr wrap="square" rtlCol="0">
            <a:spAutoFit/>
          </a:bodyPr>
          <a:lstStyle/>
          <a:p>
            <a:r>
              <a:rPr lang="en-US" sz="3200" b="1" dirty="0"/>
              <a:t>Sentences Using Vocabulary 2</a:t>
            </a:r>
          </a:p>
        </p:txBody>
      </p:sp>
    </p:spTree>
    <p:extLst>
      <p:ext uri="{BB962C8B-B14F-4D97-AF65-F5344CB8AC3E}">
        <p14:creationId xmlns:p14="http://schemas.microsoft.com/office/powerpoint/2010/main" val="509303220"/>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787790" y="1020900"/>
            <a:ext cx="12192000" cy="3775189"/>
          </a:xfrm>
        </p:spPr>
        <p:txBody>
          <a:bodyPr>
            <a:noAutofit/>
          </a:bodyPr>
          <a:lstStyle/>
          <a:p>
            <a:pPr algn="l"/>
            <a:r>
              <a:rPr lang="en-US" sz="5400" b="1" dirty="0"/>
              <a:t>A. I’m going on a trip next month!</a:t>
            </a:r>
            <a:br>
              <a:rPr lang="en-US" sz="5400" b="1" dirty="0"/>
            </a:br>
            <a:r>
              <a:rPr lang="en-US" sz="5400" b="1" dirty="0">
                <a:solidFill>
                  <a:srgbClr val="FF0000"/>
                </a:solidFill>
              </a:rPr>
              <a:t>B. That’s great! Where are you going?</a:t>
            </a:r>
            <a:br>
              <a:rPr lang="en-US" sz="5400" b="1" dirty="0">
                <a:solidFill>
                  <a:srgbClr val="FF0000"/>
                </a:solidFill>
              </a:rPr>
            </a:br>
            <a:r>
              <a:rPr lang="en-US" sz="5400" b="1" dirty="0"/>
              <a:t>A. I’m going to the beach.</a:t>
            </a:r>
            <a:br>
              <a:rPr lang="en-US" sz="5400" b="1" dirty="0"/>
            </a:br>
            <a:r>
              <a:rPr lang="en-US" sz="5400" b="1" dirty="0">
                <a:solidFill>
                  <a:srgbClr val="FF0000"/>
                </a:solidFill>
              </a:rPr>
              <a:t>B. How are you getting there?</a:t>
            </a:r>
            <a:br>
              <a:rPr lang="en-US" sz="5400" b="1" dirty="0"/>
            </a:br>
            <a:r>
              <a:rPr lang="en-US" sz="5400" b="1" dirty="0"/>
              <a:t>A. I’m flying on an airplane.</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a:t>
            </a:r>
          </a:p>
        </p:txBody>
      </p:sp>
    </p:spTree>
    <p:extLst>
      <p:ext uri="{BB962C8B-B14F-4D97-AF65-F5344CB8AC3E}">
        <p14:creationId xmlns:p14="http://schemas.microsoft.com/office/powerpoint/2010/main" val="2313895025"/>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100" b="1" dirty="0"/>
              <a:t>Lesson 29: Does the Bus Arrive at 2:00 pm?</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294326"/>
            <a:ext cx="7035394" cy="5273970"/>
          </a:xfrm>
          <a:prstGeom prst="rect">
            <a:avLst/>
          </a:prstGeom>
          <a:ln>
            <a:solidFill>
              <a:schemeClr val="tx1"/>
            </a:solidFill>
          </a:ln>
        </p:spPr>
      </p:pic>
    </p:spTree>
    <p:extLst>
      <p:ext uri="{BB962C8B-B14F-4D97-AF65-F5344CB8AC3E}">
        <p14:creationId xmlns:p14="http://schemas.microsoft.com/office/powerpoint/2010/main" val="4094568257"/>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station</a:t>
            </a:r>
          </a:p>
        </p:txBody>
      </p:sp>
      <p:pic>
        <p:nvPicPr>
          <p:cNvPr id="3" name="Picture 2" descr="A bus station with cars and buses&#10;&#10;Description automatically generated">
            <a:extLst>
              <a:ext uri="{FF2B5EF4-FFF2-40B4-BE49-F238E27FC236}">
                <a16:creationId xmlns:a16="http://schemas.microsoft.com/office/drawing/2014/main" id="{751A4E12-6F1B-48B3-5A20-585E7D5512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02" t="10856" r="4166" b="7895"/>
          <a:stretch/>
        </p:blipFill>
        <p:spPr bwMode="auto">
          <a:xfrm>
            <a:off x="2813538" y="523367"/>
            <a:ext cx="6896293" cy="414481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15760565"/>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arrive</a:t>
            </a:r>
          </a:p>
        </p:txBody>
      </p:sp>
      <p:pic>
        <p:nvPicPr>
          <p:cNvPr id="4" name="Picture 3" descr="A bus station with people walking&#10;&#10;Description automatically generated">
            <a:extLst>
              <a:ext uri="{FF2B5EF4-FFF2-40B4-BE49-F238E27FC236}">
                <a16:creationId xmlns:a16="http://schemas.microsoft.com/office/drawing/2014/main" id="{CF761B73-EE86-6DAA-7E28-611C4B0F0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93" r="4386"/>
          <a:stretch/>
        </p:blipFill>
        <p:spPr bwMode="auto">
          <a:xfrm>
            <a:off x="2095119" y="1010383"/>
            <a:ext cx="8786973" cy="365780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4453700"/>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leave</a:t>
            </a:r>
            <a:br>
              <a:rPr lang="en-US" sz="8800" b="1" dirty="0"/>
            </a:br>
            <a:r>
              <a:rPr lang="en-US" sz="8800" b="1" dirty="0"/>
              <a:t>(left)</a:t>
            </a:r>
          </a:p>
        </p:txBody>
      </p:sp>
      <p:pic>
        <p:nvPicPr>
          <p:cNvPr id="4" name="Picture 3" descr="A bus station with a sign&#10;&#10;Description automatically generated">
            <a:extLst>
              <a:ext uri="{FF2B5EF4-FFF2-40B4-BE49-F238E27FC236}">
                <a16:creationId xmlns:a16="http://schemas.microsoft.com/office/drawing/2014/main" id="{910277FD-A057-B52C-A198-34355D658D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51" r="3948"/>
          <a:stretch/>
        </p:blipFill>
        <p:spPr bwMode="auto">
          <a:xfrm>
            <a:off x="2027758" y="427252"/>
            <a:ext cx="8136484" cy="386339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24755497"/>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schedule</a:t>
            </a:r>
          </a:p>
        </p:txBody>
      </p:sp>
      <p:pic>
        <p:nvPicPr>
          <p:cNvPr id="4" name="Picture 3" descr="A black and white sign with a bus schedule&#10;&#10;Description automatically generated">
            <a:extLst>
              <a:ext uri="{FF2B5EF4-FFF2-40B4-BE49-F238E27FC236}">
                <a16:creationId xmlns:a16="http://schemas.microsoft.com/office/drawing/2014/main" id="{ED6765DD-1044-6DD2-97BD-B4D5F04352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156" t="6060" r="4949" b="10256"/>
          <a:stretch/>
        </p:blipFill>
        <p:spPr bwMode="auto">
          <a:xfrm>
            <a:off x="4206555" y="505759"/>
            <a:ext cx="3778885" cy="41624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9496665"/>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weekday</a:t>
            </a:r>
          </a:p>
        </p:txBody>
      </p:sp>
      <p:pic>
        <p:nvPicPr>
          <p:cNvPr id="4" name="Picture 3" descr="A calendar with a spiral on it&#10;&#10;Description automatically generated">
            <a:extLst>
              <a:ext uri="{FF2B5EF4-FFF2-40B4-BE49-F238E27FC236}">
                <a16:creationId xmlns:a16="http://schemas.microsoft.com/office/drawing/2014/main" id="{5E0DF3CC-1F80-2CDF-DFD9-4797ACF636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103" t="13269" r="16025" b="13916"/>
          <a:stretch/>
        </p:blipFill>
        <p:spPr bwMode="auto">
          <a:xfrm>
            <a:off x="3849930" y="309489"/>
            <a:ext cx="4223824" cy="43586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2001385"/>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weekend</a:t>
            </a:r>
          </a:p>
        </p:txBody>
      </p:sp>
      <p:pic>
        <p:nvPicPr>
          <p:cNvPr id="4" name="Picture 3" descr="A calendar with a date and a pin&#10;&#10;Description automatically generated with medium confidence">
            <a:extLst>
              <a:ext uri="{FF2B5EF4-FFF2-40B4-BE49-F238E27FC236}">
                <a16:creationId xmlns:a16="http://schemas.microsoft.com/office/drawing/2014/main" id="{3BCBA34F-6C94-9352-4DFF-2796E8CF94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534" t="13184" r="14239" b="14791"/>
          <a:stretch/>
        </p:blipFill>
        <p:spPr bwMode="auto">
          <a:xfrm>
            <a:off x="3913121" y="379828"/>
            <a:ext cx="4154554" cy="428835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19497737"/>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holiday</a:t>
            </a:r>
          </a:p>
        </p:txBody>
      </p:sp>
      <p:pic>
        <p:nvPicPr>
          <p:cNvPr id="4" name="Picture 3" descr="A calendar with a date on it&#10;&#10;Description automatically generated">
            <a:extLst>
              <a:ext uri="{FF2B5EF4-FFF2-40B4-BE49-F238E27FC236}">
                <a16:creationId xmlns:a16="http://schemas.microsoft.com/office/drawing/2014/main" id="{EC4E2F17-8A6C-FB01-44D1-D9B368BDC8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208" t="9889" r="11948" b="13793"/>
          <a:stretch/>
        </p:blipFill>
        <p:spPr bwMode="auto">
          <a:xfrm>
            <a:off x="3815132" y="323557"/>
            <a:ext cx="4215149" cy="434462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77323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167384" y="-264424"/>
            <a:ext cx="11320271" cy="3869924"/>
          </a:xfrm>
        </p:spPr>
        <p:txBody>
          <a:bodyPr>
            <a:noAutofit/>
          </a:bodyPr>
          <a:lstStyle/>
          <a:p>
            <a:pPr algn="l"/>
            <a:r>
              <a:rPr lang="en-US" sz="5400" b="1" dirty="0"/>
              <a:t>A. Who is the </a:t>
            </a:r>
            <a:r>
              <a:rPr lang="en-US" sz="5400" b="1" u="sng" dirty="0"/>
              <a:t>gray-haired</a:t>
            </a:r>
            <a:r>
              <a:rPr lang="en-US" sz="5400" b="1" dirty="0"/>
              <a:t> woman?</a:t>
            </a:r>
            <a:br>
              <a:rPr lang="en-US" sz="5400" b="1" dirty="0"/>
            </a:br>
            <a:r>
              <a:rPr lang="en-US" sz="5400" b="1" dirty="0">
                <a:solidFill>
                  <a:srgbClr val="FF0000"/>
                </a:solidFill>
              </a:rPr>
              <a:t>B. That’s Hannah.</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Sentences Using Vocabulary 2</a:t>
            </a:r>
          </a:p>
        </p:txBody>
      </p:sp>
    </p:spTree>
    <p:extLst>
      <p:ext uri="{BB962C8B-B14F-4D97-AF65-F5344CB8AC3E}">
        <p14:creationId xmlns:p14="http://schemas.microsoft.com/office/powerpoint/2010/main" val="2527927931"/>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route</a:t>
            </a:r>
          </a:p>
        </p:txBody>
      </p:sp>
      <p:pic>
        <p:nvPicPr>
          <p:cNvPr id="3" name="Picture 2" descr="A map of a city&#10;&#10;Description automatically generated">
            <a:extLst>
              <a:ext uri="{FF2B5EF4-FFF2-40B4-BE49-F238E27FC236}">
                <a16:creationId xmlns:a16="http://schemas.microsoft.com/office/drawing/2014/main" id="{450AF026-E5BF-581D-E154-F7B72378F1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76" t="781" r="11943" b="5469"/>
          <a:stretch/>
        </p:blipFill>
        <p:spPr bwMode="auto">
          <a:xfrm>
            <a:off x="4148135" y="379394"/>
            <a:ext cx="3895725" cy="42887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88021305"/>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fare card</a:t>
            </a:r>
          </a:p>
        </p:txBody>
      </p:sp>
      <p:pic>
        <p:nvPicPr>
          <p:cNvPr id="4" name="Picture 3" descr="A cartoon hand holding a bus fare card&#10;&#10;Description automatically generated">
            <a:extLst>
              <a:ext uri="{FF2B5EF4-FFF2-40B4-BE49-F238E27FC236}">
                <a16:creationId xmlns:a16="http://schemas.microsoft.com/office/drawing/2014/main" id="{B0FBED0A-6334-7783-7399-3A18D4BC6E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06" r="7714"/>
          <a:stretch/>
        </p:blipFill>
        <p:spPr bwMode="auto">
          <a:xfrm>
            <a:off x="4579984" y="482015"/>
            <a:ext cx="3297924" cy="443938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16706709"/>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337625" y="2442205"/>
            <a:ext cx="12191999" cy="1776642"/>
          </a:xfrm>
        </p:spPr>
        <p:txBody>
          <a:bodyPr>
            <a:noAutofit/>
          </a:bodyPr>
          <a:lstStyle/>
          <a:p>
            <a:pPr algn="l"/>
            <a:r>
              <a:rPr lang="en-US" sz="5000" b="1" dirty="0"/>
              <a:t>A. Does the bus leave at 2:00 pm today?</a:t>
            </a:r>
            <a:br>
              <a:rPr lang="en-US" sz="5000" b="1" dirty="0"/>
            </a:br>
            <a:r>
              <a:rPr lang="en-US" sz="5000" b="1" dirty="0">
                <a:solidFill>
                  <a:srgbClr val="FF0000"/>
                </a:solidFill>
              </a:rPr>
              <a:t>B. No, the schedule is different on </a:t>
            </a:r>
            <a:r>
              <a:rPr lang="en-US" sz="5000" b="1" u="sng" dirty="0">
                <a:solidFill>
                  <a:srgbClr val="FF0000"/>
                </a:solidFill>
              </a:rPr>
              <a:t>holidays</a:t>
            </a:r>
            <a:r>
              <a:rPr lang="en-US" sz="5000" b="1" dirty="0">
                <a:solidFill>
                  <a:srgbClr val="FF0000"/>
                </a:solidFill>
              </a:rPr>
              <a:t>.</a:t>
            </a:r>
            <a:endParaRPr lang="en-US" sz="50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3962500844"/>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239151" y="1293839"/>
            <a:ext cx="12191999" cy="4607946"/>
          </a:xfrm>
        </p:spPr>
        <p:txBody>
          <a:bodyPr>
            <a:noAutofit/>
          </a:bodyPr>
          <a:lstStyle/>
          <a:p>
            <a:pPr algn="l"/>
            <a:r>
              <a:rPr lang="en-US" sz="4000" b="1" dirty="0"/>
              <a:t>A. Excuse me. Does Bus 26 go to the hospital?</a:t>
            </a:r>
            <a:br>
              <a:rPr lang="en-US" sz="4000" b="1" dirty="0"/>
            </a:br>
            <a:r>
              <a:rPr lang="en-US" sz="4000" b="1" dirty="0">
                <a:solidFill>
                  <a:srgbClr val="FF0000"/>
                </a:solidFill>
              </a:rPr>
              <a:t>B. Yes, the hospital is on that route.</a:t>
            </a:r>
            <a:br>
              <a:rPr lang="en-US" sz="4000" b="1" dirty="0">
                <a:solidFill>
                  <a:srgbClr val="FF0000"/>
                </a:solidFill>
              </a:rPr>
            </a:br>
            <a:r>
              <a:rPr lang="en-US" sz="4000" b="1" dirty="0"/>
              <a:t>A. Great, thanks. Does it leave the station at 2:00 pm today?</a:t>
            </a:r>
            <a:br>
              <a:rPr lang="en-US" sz="4000" b="1" dirty="0"/>
            </a:br>
            <a:r>
              <a:rPr lang="en-US" sz="4000" b="1" dirty="0">
                <a:solidFill>
                  <a:srgbClr val="FF0000"/>
                </a:solidFill>
              </a:rPr>
              <a:t>B. No, the schedule is different on holidays. Today is a holiday, so the bus leaves here at 2:30 pm.</a:t>
            </a:r>
            <a:br>
              <a:rPr lang="en-US" sz="4000" b="1" dirty="0">
                <a:solidFill>
                  <a:srgbClr val="FF0000"/>
                </a:solidFill>
              </a:rPr>
            </a:br>
            <a:r>
              <a:rPr lang="en-US" sz="4000" b="1" dirty="0"/>
              <a:t>A. Oh, OK. When will Bus 26 arrive at the hospital?</a:t>
            </a:r>
            <a:br>
              <a:rPr lang="en-US" sz="4000" b="1" dirty="0"/>
            </a:br>
            <a:r>
              <a:rPr lang="en-US" sz="4000" b="1" dirty="0">
                <a:solidFill>
                  <a:srgbClr val="FF0000"/>
                </a:solidFill>
              </a:rPr>
              <a:t>B. It’ll arrive at the hospital at 3:15 pm. Do you have a fare card?</a:t>
            </a:r>
            <a:br>
              <a:rPr lang="en-US" sz="4000" b="1" dirty="0"/>
            </a:br>
            <a:r>
              <a:rPr lang="en-US" sz="4000" b="1" dirty="0"/>
              <a:t>A. No, but I’m going to buy one now!</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a:t>
            </a:r>
          </a:p>
        </p:txBody>
      </p:sp>
    </p:spTree>
    <p:extLst>
      <p:ext uri="{BB962C8B-B14F-4D97-AF65-F5344CB8AC3E}">
        <p14:creationId xmlns:p14="http://schemas.microsoft.com/office/powerpoint/2010/main" val="1541989660"/>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400" b="1" dirty="0"/>
              <a:t>Lesson 30: I Got a Ticket.</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3" y="350044"/>
            <a:ext cx="7035394" cy="5273970"/>
          </a:xfrm>
          <a:prstGeom prst="rect">
            <a:avLst/>
          </a:prstGeom>
          <a:ln>
            <a:solidFill>
              <a:schemeClr val="tx1"/>
            </a:solidFill>
          </a:ln>
        </p:spPr>
      </p:pic>
    </p:spTree>
    <p:extLst>
      <p:ext uri="{BB962C8B-B14F-4D97-AF65-F5344CB8AC3E}">
        <p14:creationId xmlns:p14="http://schemas.microsoft.com/office/powerpoint/2010/main" val="3118895374"/>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ticket</a:t>
            </a:r>
          </a:p>
        </p:txBody>
      </p:sp>
      <p:pic>
        <p:nvPicPr>
          <p:cNvPr id="4" name="Picture 3" descr="A speed ticket with a stamp&#10;&#10;Description automatically generated">
            <a:extLst>
              <a:ext uri="{FF2B5EF4-FFF2-40B4-BE49-F238E27FC236}">
                <a16:creationId xmlns:a16="http://schemas.microsoft.com/office/drawing/2014/main" id="{0C88C693-CBED-640F-8662-3EC7EACAF150}"/>
              </a:ext>
            </a:extLst>
          </p:cNvPr>
          <p:cNvPicPr>
            <a:picLocks noChangeAspect="1"/>
          </p:cNvPicPr>
          <p:nvPr/>
        </p:nvPicPr>
        <p:blipFill rotWithShape="1">
          <a:blip r:embed="rId2">
            <a:extLst>
              <a:ext uri="{28A0092B-C50C-407E-A947-70E740481C1C}">
                <a14:useLocalDpi xmlns:a14="http://schemas.microsoft.com/office/drawing/2010/main" val="0"/>
              </a:ext>
            </a:extLst>
          </a:blip>
          <a:srcRect l="13564" t="10156" r="10106" b="10156"/>
          <a:stretch/>
        </p:blipFill>
        <p:spPr bwMode="auto">
          <a:xfrm>
            <a:off x="4076698" y="362249"/>
            <a:ext cx="4038600" cy="43059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8694095"/>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driver’s license</a:t>
            </a:r>
          </a:p>
        </p:txBody>
      </p:sp>
      <p:pic>
        <p:nvPicPr>
          <p:cNvPr id="4" name="Picture 3" descr="A driver's license with a picture of a person&#10;&#10;Description automatically generated">
            <a:extLst>
              <a:ext uri="{FF2B5EF4-FFF2-40B4-BE49-F238E27FC236}">
                <a16:creationId xmlns:a16="http://schemas.microsoft.com/office/drawing/2014/main" id="{ABBD0547-9483-0F41-4BE1-89634BFED6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98" t="8796" r="4386" b="8660"/>
          <a:stretch/>
        </p:blipFill>
        <p:spPr bwMode="auto">
          <a:xfrm>
            <a:off x="3081262" y="709508"/>
            <a:ext cx="6029472" cy="363307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64196038"/>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seatbelt</a:t>
            </a:r>
          </a:p>
        </p:txBody>
      </p:sp>
      <p:pic>
        <p:nvPicPr>
          <p:cNvPr id="3" name="Picture 2" descr="A person sitting in a car fastening her seat belt&#10;&#10;Description automatically generated">
            <a:extLst>
              <a:ext uri="{FF2B5EF4-FFF2-40B4-BE49-F238E27FC236}">
                <a16:creationId xmlns:a16="http://schemas.microsoft.com/office/drawing/2014/main" id="{3BE41905-5A9C-BEE1-173D-0A31A4135C7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8510" y="295422"/>
            <a:ext cx="4494976" cy="4372762"/>
          </a:xfrm>
          <a:prstGeom prst="rect">
            <a:avLst/>
          </a:prstGeom>
          <a:noFill/>
          <a:ln>
            <a:noFill/>
          </a:ln>
        </p:spPr>
      </p:pic>
    </p:spTree>
    <p:extLst>
      <p:ext uri="{BB962C8B-B14F-4D97-AF65-F5344CB8AC3E}">
        <p14:creationId xmlns:p14="http://schemas.microsoft.com/office/powerpoint/2010/main" val="4231336197"/>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speed limit</a:t>
            </a:r>
          </a:p>
        </p:txBody>
      </p:sp>
      <p:pic>
        <p:nvPicPr>
          <p:cNvPr id="4" name="Picture 3" descr="A speed limit sign with a pole&#10;&#10;Description automatically generated">
            <a:extLst>
              <a:ext uri="{FF2B5EF4-FFF2-40B4-BE49-F238E27FC236}">
                <a16:creationId xmlns:a16="http://schemas.microsoft.com/office/drawing/2014/main" id="{74E5353B-FEEA-6915-D758-068688018E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110"/>
          <a:stretch/>
        </p:blipFill>
        <p:spPr bwMode="auto">
          <a:xfrm>
            <a:off x="4459458" y="246266"/>
            <a:ext cx="3465340" cy="442191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30016542"/>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too fast</a:t>
            </a:r>
          </a:p>
        </p:txBody>
      </p:sp>
      <p:pic>
        <p:nvPicPr>
          <p:cNvPr id="4" name="Picture 3" descr="A cartoon of a car driving on a road&#10;&#10;Description automatically generated">
            <a:extLst>
              <a:ext uri="{FF2B5EF4-FFF2-40B4-BE49-F238E27FC236}">
                <a16:creationId xmlns:a16="http://schemas.microsoft.com/office/drawing/2014/main" id="{A9EA84E8-FDF4-3562-D981-2CFC42FEC1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2861" y="-63719"/>
            <a:ext cx="6933025" cy="4812791"/>
          </a:xfrm>
          <a:prstGeom prst="rect">
            <a:avLst/>
          </a:prstGeom>
          <a:noFill/>
          <a:ln>
            <a:noFill/>
          </a:ln>
        </p:spPr>
      </p:pic>
    </p:spTree>
    <p:extLst>
      <p:ext uri="{BB962C8B-B14F-4D97-AF65-F5344CB8AC3E}">
        <p14:creationId xmlns:p14="http://schemas.microsoft.com/office/powerpoint/2010/main" val="13067769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745353" y="1131281"/>
            <a:ext cx="11320271" cy="3920189"/>
          </a:xfrm>
        </p:spPr>
        <p:txBody>
          <a:bodyPr>
            <a:noAutofit/>
          </a:bodyPr>
          <a:lstStyle/>
          <a:p>
            <a:pPr algn="l"/>
            <a:r>
              <a:rPr lang="en-US" sz="5400" b="1" dirty="0"/>
              <a:t>A. Hey, there are our new neighbors!</a:t>
            </a:r>
            <a:br>
              <a:rPr lang="en-US" sz="5400" b="1" dirty="0"/>
            </a:br>
            <a:r>
              <a:rPr lang="en-US" sz="5400" b="1" dirty="0">
                <a:solidFill>
                  <a:srgbClr val="FF0000"/>
                </a:solidFill>
              </a:rPr>
              <a:t>B. Tell me about them.</a:t>
            </a:r>
            <a:br>
              <a:rPr lang="en-US" sz="5400" b="1" dirty="0"/>
            </a:br>
            <a:r>
              <a:rPr lang="en-US" sz="5400" b="1" dirty="0"/>
              <a:t>A. Adam is a teenager. He is strong.</a:t>
            </a:r>
            <a:br>
              <a:rPr lang="en-US" sz="5400" b="1" dirty="0"/>
            </a:br>
            <a:r>
              <a:rPr lang="en-US" sz="5400" b="1" dirty="0">
                <a:solidFill>
                  <a:srgbClr val="FF0000"/>
                </a:solidFill>
              </a:rPr>
              <a:t>B. Who is the gray-haired woman?</a:t>
            </a:r>
            <a:br>
              <a:rPr lang="en-US" sz="5400" b="1" dirty="0"/>
            </a:br>
            <a:r>
              <a:rPr lang="en-US" sz="5400" b="1" dirty="0"/>
              <a:t>A. That’s Hannah.</a:t>
            </a:r>
            <a:endParaRPr lang="en-US" sz="5400" b="1" dirty="0">
              <a:solidFill>
                <a:srgbClr val="FF0000"/>
              </a:solidFill>
            </a:endParaRP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Dialogue</a:t>
            </a:r>
          </a:p>
        </p:txBody>
      </p:sp>
    </p:spTree>
    <p:extLst>
      <p:ext uri="{BB962C8B-B14F-4D97-AF65-F5344CB8AC3E}">
        <p14:creationId xmlns:p14="http://schemas.microsoft.com/office/powerpoint/2010/main" val="4230012029"/>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police officer</a:t>
            </a:r>
          </a:p>
        </p:txBody>
      </p:sp>
      <p:pic>
        <p:nvPicPr>
          <p:cNvPr id="4" name="Picture 3" descr="A cartoon of a person in a uniform&#10;&#10;Description automatically generated">
            <a:extLst>
              <a:ext uri="{FF2B5EF4-FFF2-40B4-BE49-F238E27FC236}">
                <a16:creationId xmlns:a16="http://schemas.microsoft.com/office/drawing/2014/main" id="{671FCB44-A98D-DDB2-6A1B-9DFBB648C2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41" b="3471"/>
          <a:stretch/>
        </p:blipFill>
        <p:spPr bwMode="auto">
          <a:xfrm>
            <a:off x="4861671" y="32910"/>
            <a:ext cx="2468654" cy="46352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35809902"/>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always</a:t>
            </a:r>
          </a:p>
        </p:txBody>
      </p:sp>
      <p:pic>
        <p:nvPicPr>
          <p:cNvPr id="4" name="Picture 3" descr="A cartoon of a person's face&#10;&#10;Description automatically generated">
            <a:extLst>
              <a:ext uri="{FF2B5EF4-FFF2-40B4-BE49-F238E27FC236}">
                <a16:creationId xmlns:a16="http://schemas.microsoft.com/office/drawing/2014/main" id="{1D18D252-1E38-9C97-2B7A-C87DF63153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33" r="8991"/>
          <a:stretch/>
        </p:blipFill>
        <p:spPr bwMode="auto">
          <a:xfrm>
            <a:off x="3446585" y="350863"/>
            <a:ext cx="5546477" cy="447206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41780294"/>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sometimes</a:t>
            </a:r>
          </a:p>
        </p:txBody>
      </p:sp>
      <p:pic>
        <p:nvPicPr>
          <p:cNvPr id="4" name="Picture 3" descr="A cartoon of a person's face&#10;&#10;Description automatically generated">
            <a:extLst>
              <a:ext uri="{FF2B5EF4-FFF2-40B4-BE49-F238E27FC236}">
                <a16:creationId xmlns:a16="http://schemas.microsoft.com/office/drawing/2014/main" id="{AE537174-A910-C18B-BE99-D134E7D58E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088" r="9210"/>
          <a:stretch/>
        </p:blipFill>
        <p:spPr bwMode="auto">
          <a:xfrm>
            <a:off x="3249638" y="363833"/>
            <a:ext cx="5381183" cy="444502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2725421"/>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never</a:t>
            </a:r>
          </a:p>
        </p:txBody>
      </p:sp>
      <p:pic>
        <p:nvPicPr>
          <p:cNvPr id="3" name="Picture 2" descr="A cartoon of a person's face&#10;&#10;Description automatically generated">
            <a:extLst>
              <a:ext uri="{FF2B5EF4-FFF2-40B4-BE49-F238E27FC236}">
                <a16:creationId xmlns:a16="http://schemas.microsoft.com/office/drawing/2014/main" id="{66497D5F-290A-B428-AD2E-5B7A3FF0DA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430" r="9430"/>
          <a:stretch/>
        </p:blipFill>
        <p:spPr bwMode="auto">
          <a:xfrm>
            <a:off x="3147220" y="295421"/>
            <a:ext cx="5527317" cy="45415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12110587"/>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126211" y="1678251"/>
            <a:ext cx="10578110" cy="2966925"/>
          </a:xfrm>
        </p:spPr>
        <p:txBody>
          <a:bodyPr>
            <a:noAutofit/>
          </a:bodyPr>
          <a:lstStyle/>
          <a:p>
            <a:pPr algn="l"/>
            <a:r>
              <a:rPr lang="en-US" sz="4000" b="1" dirty="0"/>
              <a:t>A. You didn’t wear your seatbelt and you drove too fast.</a:t>
            </a:r>
            <a:br>
              <a:rPr lang="en-US" sz="4000" b="1" dirty="0"/>
            </a:br>
            <a:r>
              <a:rPr lang="en-US" sz="4000" b="1" dirty="0">
                <a:solidFill>
                  <a:srgbClr val="FF0000"/>
                </a:solidFill>
              </a:rPr>
              <a:t>B. I’m sorry.</a:t>
            </a:r>
            <a:br>
              <a:rPr lang="en-US" sz="4000" b="1" dirty="0"/>
            </a:br>
            <a:br>
              <a:rPr lang="en-US" sz="4000" b="1" dirty="0"/>
            </a:br>
            <a:endParaRPr lang="en-US" sz="40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Sentences Using Vocabulary 1</a:t>
            </a:r>
          </a:p>
        </p:txBody>
      </p:sp>
    </p:spTree>
    <p:extLst>
      <p:ext uri="{BB962C8B-B14F-4D97-AF65-F5344CB8AC3E}">
        <p14:creationId xmlns:p14="http://schemas.microsoft.com/office/powerpoint/2010/main" val="1224900409"/>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5A901-8A33-6CA1-7081-D34550F842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7D0E5A-8762-F7AC-DC64-DCA05003B957}"/>
              </a:ext>
            </a:extLst>
          </p:cNvPr>
          <p:cNvSpPr>
            <a:spLocks noGrp="1"/>
          </p:cNvSpPr>
          <p:nvPr>
            <p:ph type="ctrTitle"/>
          </p:nvPr>
        </p:nvSpPr>
        <p:spPr>
          <a:xfrm>
            <a:off x="1520106" y="462075"/>
            <a:ext cx="11740243" cy="2966925"/>
          </a:xfrm>
        </p:spPr>
        <p:txBody>
          <a:bodyPr>
            <a:noAutofit/>
          </a:bodyPr>
          <a:lstStyle/>
          <a:p>
            <a:pPr algn="l"/>
            <a:br>
              <a:rPr lang="en-US" sz="4000" b="1" dirty="0"/>
            </a:br>
            <a:br>
              <a:rPr lang="en-US" sz="4000" b="1" dirty="0"/>
            </a:br>
            <a:r>
              <a:rPr lang="en-US" sz="4000" b="1" dirty="0"/>
              <a:t>A. You should always drive the speed limit.</a:t>
            </a:r>
            <a:br>
              <a:rPr lang="en-US" sz="4000" b="1" dirty="0"/>
            </a:br>
            <a:r>
              <a:rPr lang="en-US" sz="4000" b="1" dirty="0">
                <a:solidFill>
                  <a:srgbClr val="FF0000"/>
                </a:solidFill>
              </a:rPr>
              <a:t>B. Yes, I will!</a:t>
            </a:r>
            <a:endParaRPr lang="en-US" sz="4000" b="1" dirty="0"/>
          </a:p>
        </p:txBody>
      </p:sp>
      <p:sp>
        <p:nvSpPr>
          <p:cNvPr id="3" name="TextBox 2">
            <a:extLst>
              <a:ext uri="{FF2B5EF4-FFF2-40B4-BE49-F238E27FC236}">
                <a16:creationId xmlns:a16="http://schemas.microsoft.com/office/drawing/2014/main" id="{9F53289D-CCD4-5620-4A1B-A7E7168A9334}"/>
              </a:ext>
            </a:extLst>
          </p:cNvPr>
          <p:cNvSpPr txBox="1"/>
          <p:nvPr/>
        </p:nvSpPr>
        <p:spPr>
          <a:xfrm>
            <a:off x="0" y="6273225"/>
            <a:ext cx="6598050" cy="584775"/>
          </a:xfrm>
          <a:prstGeom prst="rect">
            <a:avLst/>
          </a:prstGeom>
          <a:noFill/>
        </p:spPr>
        <p:txBody>
          <a:bodyPr wrap="square" rtlCol="0">
            <a:spAutoFit/>
          </a:bodyPr>
          <a:lstStyle/>
          <a:p>
            <a:r>
              <a:rPr lang="en-US" sz="3200" b="1" dirty="0"/>
              <a:t>Sentences Using Vocabulary 2</a:t>
            </a:r>
          </a:p>
        </p:txBody>
      </p:sp>
    </p:spTree>
    <p:extLst>
      <p:ext uri="{BB962C8B-B14F-4D97-AF65-F5344CB8AC3E}">
        <p14:creationId xmlns:p14="http://schemas.microsoft.com/office/powerpoint/2010/main" val="957388392"/>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673323" y="2703597"/>
            <a:ext cx="11101335" cy="3279605"/>
          </a:xfrm>
        </p:spPr>
        <p:txBody>
          <a:bodyPr>
            <a:noAutofit/>
          </a:bodyPr>
          <a:lstStyle/>
          <a:p>
            <a:pPr algn="l"/>
            <a:r>
              <a:rPr lang="en-US" sz="4000" b="1" dirty="0"/>
              <a:t>A. Please give me your driver’s license, registration, and insurance.</a:t>
            </a:r>
            <a:br>
              <a:rPr lang="en-US" sz="4000" b="1" dirty="0"/>
            </a:br>
            <a:r>
              <a:rPr lang="en-US" sz="4000" b="1" dirty="0">
                <a:solidFill>
                  <a:srgbClr val="FF0000"/>
                </a:solidFill>
              </a:rPr>
              <a:t>B. Here you go, Officer.</a:t>
            </a:r>
            <a:br>
              <a:rPr lang="en-US" sz="4000" b="1" dirty="0"/>
            </a:br>
            <a:r>
              <a:rPr lang="en-US" sz="4000" b="1" dirty="0"/>
              <a:t>A. I’m writing you a ticket. You didn’t wear your seatbelt and you drove too fast. The speed limit here is 35.</a:t>
            </a:r>
            <a:br>
              <a:rPr lang="en-US" sz="4000" b="1" dirty="0"/>
            </a:br>
            <a:r>
              <a:rPr lang="en-US" sz="4000" b="1" dirty="0">
                <a:solidFill>
                  <a:srgbClr val="FF0000"/>
                </a:solidFill>
              </a:rPr>
              <a:t>B. I’m sorry.</a:t>
            </a:r>
            <a:br>
              <a:rPr lang="en-US" sz="4000" b="1" dirty="0"/>
            </a:br>
            <a:r>
              <a:rPr lang="en-US" sz="4000" b="1" dirty="0"/>
              <a:t>A. You should always wear your seatbelt and drive the speed limit.</a:t>
            </a:r>
            <a:br>
              <a:rPr lang="en-US" sz="4000" b="1" dirty="0"/>
            </a:br>
            <a:r>
              <a:rPr lang="en-US" sz="4000" b="1" dirty="0">
                <a:solidFill>
                  <a:srgbClr val="FF0000"/>
                </a:solidFill>
              </a:rPr>
              <a:t>B. Yes, I will!</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a:t>
            </a:r>
          </a:p>
        </p:txBody>
      </p:sp>
    </p:spTree>
    <p:extLst>
      <p:ext uri="{BB962C8B-B14F-4D97-AF65-F5344CB8AC3E}">
        <p14:creationId xmlns:p14="http://schemas.microsoft.com/office/powerpoint/2010/main" val="2627429876"/>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276665" y="3049057"/>
            <a:ext cx="5542671" cy="1237910"/>
          </a:xfrm>
        </p:spPr>
        <p:txBody>
          <a:bodyPr>
            <a:noAutofit/>
          </a:bodyPr>
          <a:lstStyle/>
          <a:p>
            <a:r>
              <a:rPr lang="en-US" sz="7000" b="1" dirty="0"/>
              <a:t>Unit 9: Staying Safe</a:t>
            </a:r>
          </a:p>
        </p:txBody>
      </p:sp>
      <p:pic>
        <p:nvPicPr>
          <p:cNvPr id="4" name="Picture 3">
            <a:extLst>
              <a:ext uri="{FF2B5EF4-FFF2-40B4-BE49-F238E27FC236}">
                <a16:creationId xmlns:a16="http://schemas.microsoft.com/office/drawing/2014/main" id="{502D4176-E983-2C41-8030-1EE415AF67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6000" y="741649"/>
            <a:ext cx="5374701" cy="5374701"/>
          </a:xfrm>
          <a:prstGeom prst="rect">
            <a:avLst/>
          </a:prstGeom>
          <a:ln>
            <a:solidFill>
              <a:schemeClr val="tx1"/>
            </a:solidFill>
          </a:ln>
        </p:spPr>
      </p:pic>
    </p:spTree>
    <p:extLst>
      <p:ext uri="{BB962C8B-B14F-4D97-AF65-F5344CB8AC3E}">
        <p14:creationId xmlns:p14="http://schemas.microsoft.com/office/powerpoint/2010/main" val="3329996593"/>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400" b="1" dirty="0"/>
              <a:t>Lesson 31: What Is Your Emergency?</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294326"/>
            <a:ext cx="7035394" cy="5273970"/>
          </a:xfrm>
          <a:prstGeom prst="rect">
            <a:avLst/>
          </a:prstGeom>
          <a:ln>
            <a:solidFill>
              <a:schemeClr val="tx1"/>
            </a:solidFill>
          </a:ln>
        </p:spPr>
      </p:pic>
    </p:spTree>
    <p:extLst>
      <p:ext uri="{BB962C8B-B14F-4D97-AF65-F5344CB8AC3E}">
        <p14:creationId xmlns:p14="http://schemas.microsoft.com/office/powerpoint/2010/main" val="1980913737"/>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fire department</a:t>
            </a:r>
          </a:p>
        </p:txBody>
      </p:sp>
      <p:pic>
        <p:nvPicPr>
          <p:cNvPr id="3" name="Picture 2" descr="A drawing of a fire station&#10;&#10;Description automatically generated">
            <a:extLst>
              <a:ext uri="{FF2B5EF4-FFF2-40B4-BE49-F238E27FC236}">
                <a16:creationId xmlns:a16="http://schemas.microsoft.com/office/drawing/2014/main" id="{0150AADA-472A-A677-83A8-377E79460BD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7837" y="542858"/>
            <a:ext cx="7116322" cy="4125326"/>
          </a:xfrm>
          <a:prstGeom prst="rect">
            <a:avLst/>
          </a:prstGeom>
          <a:noFill/>
          <a:ln>
            <a:noFill/>
          </a:ln>
        </p:spPr>
      </p:pic>
    </p:spTree>
    <p:extLst>
      <p:ext uri="{BB962C8B-B14F-4D97-AF65-F5344CB8AC3E}">
        <p14:creationId xmlns:p14="http://schemas.microsoft.com/office/powerpoint/2010/main" val="288004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Good morning.</a:t>
            </a:r>
          </a:p>
        </p:txBody>
      </p:sp>
      <p:pic>
        <p:nvPicPr>
          <p:cNvPr id="4" name="Picture 3">
            <a:extLst>
              <a:ext uri="{FF2B5EF4-FFF2-40B4-BE49-F238E27FC236}">
                <a16:creationId xmlns:a16="http://schemas.microsoft.com/office/drawing/2014/main" id="{B0464C5F-7A1D-A394-FEA6-9C5EEB871A0F}"/>
              </a:ext>
            </a:extLst>
          </p:cNvPr>
          <p:cNvPicPr>
            <a:picLocks noChangeAspect="1"/>
          </p:cNvPicPr>
          <p:nvPr/>
        </p:nvPicPr>
        <p:blipFill>
          <a:blip r:embed="rId2">
            <a:extLst>
              <a:ext uri="{28A0092B-C50C-407E-A947-70E740481C1C}">
                <a14:useLocalDpi xmlns:a14="http://schemas.microsoft.com/office/drawing/2010/main" val="0"/>
              </a:ext>
            </a:extLst>
          </a:blip>
          <a:srcRect b="8236"/>
          <a:stretch/>
        </p:blipFill>
        <p:spPr>
          <a:xfrm>
            <a:off x="3357487" y="144430"/>
            <a:ext cx="5477021" cy="4720701"/>
          </a:xfrm>
          <a:prstGeom prst="rect">
            <a:avLst/>
          </a:prstGeom>
        </p:spPr>
      </p:pic>
    </p:spTree>
    <p:extLst>
      <p:ext uri="{BB962C8B-B14F-4D97-AF65-F5344CB8AC3E}">
        <p14:creationId xmlns:p14="http://schemas.microsoft.com/office/powerpoint/2010/main" val="1975028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2D4176-E983-2C41-8030-1EE415AF67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13009" y="371951"/>
            <a:ext cx="6114097" cy="6114097"/>
          </a:xfrm>
          <a:prstGeom prst="rect">
            <a:avLst/>
          </a:prstGeom>
          <a:ln>
            <a:solidFill>
              <a:schemeClr val="tx1"/>
            </a:solidFill>
          </a:ln>
        </p:spPr>
      </p:pic>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576776" y="4030441"/>
            <a:ext cx="4431323" cy="1237910"/>
          </a:xfrm>
        </p:spPr>
        <p:txBody>
          <a:bodyPr>
            <a:noAutofit/>
          </a:bodyPr>
          <a:lstStyle/>
          <a:p>
            <a:r>
              <a:rPr lang="en-US" sz="7000" b="1" dirty="0"/>
              <a:t>Unit 2: What We Do Every Day</a:t>
            </a:r>
          </a:p>
        </p:txBody>
      </p:sp>
    </p:spTree>
    <p:extLst>
      <p:ext uri="{BB962C8B-B14F-4D97-AF65-F5344CB8AC3E}">
        <p14:creationId xmlns:p14="http://schemas.microsoft.com/office/powerpoint/2010/main" val="1716421644"/>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fire</a:t>
            </a:r>
          </a:p>
        </p:txBody>
      </p:sp>
      <p:pic>
        <p:nvPicPr>
          <p:cNvPr id="4" name="Picture 3" descr="A drawing of a log fire&#10;&#10;Description automatically generated">
            <a:extLst>
              <a:ext uri="{FF2B5EF4-FFF2-40B4-BE49-F238E27FC236}">
                <a16:creationId xmlns:a16="http://schemas.microsoft.com/office/drawing/2014/main" id="{9D8664F2-B270-634F-AD86-972B7A26B1D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5245" y="161861"/>
            <a:ext cx="4861509" cy="4506323"/>
          </a:xfrm>
          <a:prstGeom prst="rect">
            <a:avLst/>
          </a:prstGeom>
          <a:noFill/>
          <a:ln>
            <a:noFill/>
          </a:ln>
        </p:spPr>
      </p:pic>
    </p:spTree>
    <p:extLst>
      <p:ext uri="{BB962C8B-B14F-4D97-AF65-F5344CB8AC3E}">
        <p14:creationId xmlns:p14="http://schemas.microsoft.com/office/powerpoint/2010/main" val="3954346209"/>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911</a:t>
            </a:r>
            <a:br>
              <a:rPr lang="en-US" sz="8800" b="1" dirty="0"/>
            </a:br>
            <a:r>
              <a:rPr lang="en-US" sz="8800" b="1" dirty="0"/>
              <a:t>(nine-one-one)</a:t>
            </a:r>
          </a:p>
        </p:txBody>
      </p:sp>
      <p:pic>
        <p:nvPicPr>
          <p:cNvPr id="4" name="Picture 3" descr="A phone with number on it&#10;&#10;Description automatically generated">
            <a:extLst>
              <a:ext uri="{FF2B5EF4-FFF2-40B4-BE49-F238E27FC236}">
                <a16:creationId xmlns:a16="http://schemas.microsoft.com/office/drawing/2014/main" id="{C181FFF3-0BCC-1D6D-A19E-C7875EAAFF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75" r="24342"/>
          <a:stretch/>
        </p:blipFill>
        <p:spPr bwMode="auto">
          <a:xfrm>
            <a:off x="4342720" y="239152"/>
            <a:ext cx="3334850" cy="400627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46606154"/>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accident</a:t>
            </a:r>
          </a:p>
        </p:txBody>
      </p:sp>
      <p:pic>
        <p:nvPicPr>
          <p:cNvPr id="4" name="Picture 3" descr="A car with a broken hood and smoke coming out of the trunk of a tree&#10;&#10;Description automatically generated">
            <a:extLst>
              <a:ext uri="{FF2B5EF4-FFF2-40B4-BE49-F238E27FC236}">
                <a16:creationId xmlns:a16="http://schemas.microsoft.com/office/drawing/2014/main" id="{563B4429-D58A-09E1-61C5-3C11BCBC286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9157" y="337625"/>
            <a:ext cx="4773686" cy="4330559"/>
          </a:xfrm>
          <a:prstGeom prst="rect">
            <a:avLst/>
          </a:prstGeom>
          <a:noFill/>
          <a:ln>
            <a:noFill/>
          </a:ln>
        </p:spPr>
      </p:pic>
    </p:spTree>
    <p:extLst>
      <p:ext uri="{BB962C8B-B14F-4D97-AF65-F5344CB8AC3E}">
        <p14:creationId xmlns:p14="http://schemas.microsoft.com/office/powerpoint/2010/main" val="41095844"/>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correct</a:t>
            </a:r>
          </a:p>
        </p:txBody>
      </p:sp>
      <p:pic>
        <p:nvPicPr>
          <p:cNvPr id="4" name="Picture 3" descr="A close-up of a address&#10;&#10;Description automatically generated">
            <a:extLst>
              <a:ext uri="{FF2B5EF4-FFF2-40B4-BE49-F238E27FC236}">
                <a16:creationId xmlns:a16="http://schemas.microsoft.com/office/drawing/2014/main" id="{E502F0DE-8FDE-4136-180C-8C63DBEBF88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2226" y="309489"/>
            <a:ext cx="4687680" cy="4358695"/>
          </a:xfrm>
          <a:prstGeom prst="rect">
            <a:avLst/>
          </a:prstGeom>
          <a:noFill/>
          <a:ln>
            <a:noFill/>
          </a:ln>
        </p:spPr>
      </p:pic>
    </p:spTree>
    <p:extLst>
      <p:ext uri="{BB962C8B-B14F-4D97-AF65-F5344CB8AC3E}">
        <p14:creationId xmlns:p14="http://schemas.microsoft.com/office/powerpoint/2010/main" val="640600320"/>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ambulance</a:t>
            </a:r>
          </a:p>
        </p:txBody>
      </p:sp>
      <p:pic>
        <p:nvPicPr>
          <p:cNvPr id="4" name="Picture 3" descr="A white and grey ambulance&#10;&#10;Description automatically generated">
            <a:extLst>
              <a:ext uri="{FF2B5EF4-FFF2-40B4-BE49-F238E27FC236}">
                <a16:creationId xmlns:a16="http://schemas.microsoft.com/office/drawing/2014/main" id="{8F9FCD74-0CD7-3194-B57C-0E8756F5A9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3883" y="563048"/>
            <a:ext cx="7779287" cy="4105136"/>
          </a:xfrm>
          <a:prstGeom prst="rect">
            <a:avLst/>
          </a:prstGeom>
          <a:noFill/>
          <a:ln>
            <a:noFill/>
          </a:ln>
        </p:spPr>
      </p:pic>
    </p:spTree>
    <p:extLst>
      <p:ext uri="{BB962C8B-B14F-4D97-AF65-F5344CB8AC3E}">
        <p14:creationId xmlns:p14="http://schemas.microsoft.com/office/powerpoint/2010/main" val="2529283518"/>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emergency</a:t>
            </a:r>
            <a:br>
              <a:rPr lang="en-US" sz="8800" b="1" dirty="0"/>
            </a:br>
            <a:r>
              <a:rPr lang="en-US" sz="8800" b="1" dirty="0"/>
              <a:t>(emergencies)</a:t>
            </a:r>
          </a:p>
        </p:txBody>
      </p:sp>
      <p:pic>
        <p:nvPicPr>
          <p:cNvPr id="4" name="Picture 3" descr="A cartoon of a person talking on a cell phone&#10;&#10;Description automatically generated">
            <a:extLst>
              <a:ext uri="{FF2B5EF4-FFF2-40B4-BE49-F238E27FC236}">
                <a16:creationId xmlns:a16="http://schemas.microsoft.com/office/drawing/2014/main" id="{163E9751-77E8-37E7-2FB4-105F7478841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6584" y="438793"/>
            <a:ext cx="4833130" cy="3502046"/>
          </a:xfrm>
          <a:prstGeom prst="rect">
            <a:avLst/>
          </a:prstGeom>
          <a:noFill/>
          <a:ln>
            <a:noFill/>
          </a:ln>
        </p:spPr>
      </p:pic>
    </p:spTree>
    <p:extLst>
      <p:ext uri="{BB962C8B-B14F-4D97-AF65-F5344CB8AC3E}">
        <p14:creationId xmlns:p14="http://schemas.microsoft.com/office/powerpoint/2010/main" val="3601338744"/>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Take a deep breath.</a:t>
            </a:r>
          </a:p>
        </p:txBody>
      </p:sp>
      <p:pic>
        <p:nvPicPr>
          <p:cNvPr id="4" name="Picture 3" descr="A cartoon of a person with curly hair&#10;&#10;Description automatically generated">
            <a:extLst>
              <a:ext uri="{FF2B5EF4-FFF2-40B4-BE49-F238E27FC236}">
                <a16:creationId xmlns:a16="http://schemas.microsoft.com/office/drawing/2014/main" id="{A2025375-6C8F-ABCD-4F0F-6DC0B867A96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44113" y="281355"/>
            <a:ext cx="4409285" cy="4386830"/>
          </a:xfrm>
          <a:prstGeom prst="rect">
            <a:avLst/>
          </a:prstGeom>
          <a:noFill/>
          <a:ln>
            <a:noFill/>
          </a:ln>
        </p:spPr>
      </p:pic>
    </p:spTree>
    <p:extLst>
      <p:ext uri="{BB962C8B-B14F-4D97-AF65-F5344CB8AC3E}">
        <p14:creationId xmlns:p14="http://schemas.microsoft.com/office/powerpoint/2010/main" val="345613022"/>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I don’t know.</a:t>
            </a:r>
          </a:p>
        </p:txBody>
      </p:sp>
      <p:pic>
        <p:nvPicPr>
          <p:cNvPr id="3" name="Picture 2" descr="A cartoon of a person with his hands up&#10;&#10;Description automatically generated">
            <a:extLst>
              <a:ext uri="{FF2B5EF4-FFF2-40B4-BE49-F238E27FC236}">
                <a16:creationId xmlns:a16="http://schemas.microsoft.com/office/drawing/2014/main" id="{5178935A-175E-1916-B615-BFE6D90296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13" y="253218"/>
            <a:ext cx="4847761" cy="4414966"/>
          </a:xfrm>
          <a:prstGeom prst="rect">
            <a:avLst/>
          </a:prstGeom>
          <a:noFill/>
          <a:ln>
            <a:noFill/>
          </a:ln>
        </p:spPr>
      </p:pic>
    </p:spTree>
    <p:extLst>
      <p:ext uri="{BB962C8B-B14F-4D97-AF65-F5344CB8AC3E}">
        <p14:creationId xmlns:p14="http://schemas.microsoft.com/office/powerpoint/2010/main" val="3593652125"/>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022071" y="2598680"/>
            <a:ext cx="10147857" cy="1660639"/>
          </a:xfrm>
        </p:spPr>
        <p:txBody>
          <a:bodyPr>
            <a:noAutofit/>
          </a:bodyPr>
          <a:lstStyle/>
          <a:p>
            <a:pPr algn="l"/>
            <a:r>
              <a:rPr lang="en-US" sz="5400" b="1" dirty="0"/>
              <a:t>A. 9-1-1. What is your emergency?</a:t>
            </a:r>
            <a:br>
              <a:rPr lang="en-US" sz="5400" b="1" dirty="0"/>
            </a:br>
            <a:r>
              <a:rPr lang="en-US" sz="5400" b="1" dirty="0">
                <a:solidFill>
                  <a:srgbClr val="FF0000"/>
                </a:solidFill>
              </a:rPr>
              <a:t>B. I had a car accident. I need help.</a:t>
            </a:r>
            <a:endParaRPr lang="en-US" sz="54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4024255594"/>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928468" y="573490"/>
            <a:ext cx="12192000" cy="5260854"/>
          </a:xfrm>
        </p:spPr>
        <p:txBody>
          <a:bodyPr>
            <a:noAutofit/>
          </a:bodyPr>
          <a:lstStyle/>
          <a:p>
            <a:pPr algn="l"/>
            <a:r>
              <a:rPr lang="en-US" sz="4000" b="1" dirty="0"/>
              <a:t>A. 9-1-1. What is your emergency?</a:t>
            </a:r>
            <a:br>
              <a:rPr lang="en-US" sz="4000" b="1" dirty="0"/>
            </a:br>
            <a:r>
              <a:rPr lang="en-US" sz="4000" b="1" dirty="0">
                <a:solidFill>
                  <a:srgbClr val="FF0000"/>
                </a:solidFill>
              </a:rPr>
              <a:t>B. I had a car accident. I need help!</a:t>
            </a:r>
            <a:br>
              <a:rPr lang="en-US" sz="4000" b="1" dirty="0">
                <a:solidFill>
                  <a:srgbClr val="FF0000"/>
                </a:solidFill>
              </a:rPr>
            </a:br>
            <a:r>
              <a:rPr lang="en-US" sz="4000" b="1" dirty="0"/>
              <a:t>A. Ok. Be calm. Where are you?</a:t>
            </a:r>
            <a:br>
              <a:rPr lang="en-US" sz="4000" b="1" dirty="0"/>
            </a:br>
            <a:r>
              <a:rPr lang="en-US" sz="4000" b="1" dirty="0">
                <a:solidFill>
                  <a:srgbClr val="FF0000"/>
                </a:solidFill>
              </a:rPr>
              <a:t>B. I am on Smithland Road.</a:t>
            </a:r>
            <a:br>
              <a:rPr lang="en-US" sz="4000" b="1" dirty="0">
                <a:solidFill>
                  <a:srgbClr val="FF0000"/>
                </a:solidFill>
              </a:rPr>
            </a:br>
            <a:r>
              <a:rPr lang="en-US" sz="4000" b="1" dirty="0"/>
              <a:t>A. You are on Smithland Road. Is that correct?</a:t>
            </a:r>
            <a:br>
              <a:rPr lang="en-US" sz="4000" b="1" dirty="0">
                <a:solidFill>
                  <a:srgbClr val="FF0000"/>
                </a:solidFill>
              </a:rPr>
            </a:br>
            <a:r>
              <a:rPr lang="en-US" sz="4000" b="1" dirty="0">
                <a:solidFill>
                  <a:srgbClr val="FF0000"/>
                </a:solidFill>
              </a:rPr>
              <a:t>B. Yes.</a:t>
            </a:r>
            <a:br>
              <a:rPr lang="en-US" sz="4000" b="1" dirty="0">
                <a:solidFill>
                  <a:srgbClr val="FF0000"/>
                </a:solidFill>
              </a:rPr>
            </a:br>
            <a:r>
              <a:rPr lang="en-US" sz="4000" b="1" dirty="0"/>
              <a:t>A. Are you hurt?</a:t>
            </a:r>
            <a:br>
              <a:rPr lang="en-US" sz="4000" b="1" dirty="0">
                <a:solidFill>
                  <a:srgbClr val="FF0000"/>
                </a:solidFill>
              </a:rPr>
            </a:br>
            <a:endParaRPr lang="en-US" sz="40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Part 1</a:t>
            </a:r>
          </a:p>
        </p:txBody>
      </p:sp>
    </p:spTree>
    <p:extLst>
      <p:ext uri="{BB962C8B-B14F-4D97-AF65-F5344CB8AC3E}">
        <p14:creationId xmlns:p14="http://schemas.microsoft.com/office/powerpoint/2010/main" val="14163748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400" b="1" dirty="0"/>
              <a:t>Lesson 4: What Month Is It?</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465187"/>
            <a:ext cx="7035394" cy="4932248"/>
          </a:xfrm>
          <a:prstGeom prst="rect">
            <a:avLst/>
          </a:prstGeom>
          <a:ln>
            <a:solidFill>
              <a:schemeClr val="tx1"/>
            </a:solidFill>
          </a:ln>
        </p:spPr>
      </p:pic>
    </p:spTree>
    <p:extLst>
      <p:ext uri="{BB962C8B-B14F-4D97-AF65-F5344CB8AC3E}">
        <p14:creationId xmlns:p14="http://schemas.microsoft.com/office/powerpoint/2010/main" val="2226638695"/>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475BD-AF81-CA48-CCC4-B54C81EC89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628A6C-62FD-8999-AE19-0225053B9B8C}"/>
              </a:ext>
            </a:extLst>
          </p:cNvPr>
          <p:cNvSpPr>
            <a:spLocks noGrp="1"/>
          </p:cNvSpPr>
          <p:nvPr>
            <p:ph type="ctrTitle"/>
          </p:nvPr>
        </p:nvSpPr>
        <p:spPr>
          <a:xfrm>
            <a:off x="949871" y="-393896"/>
            <a:ext cx="11296357" cy="5260854"/>
          </a:xfrm>
        </p:spPr>
        <p:txBody>
          <a:bodyPr>
            <a:noAutofit/>
          </a:bodyPr>
          <a:lstStyle/>
          <a:p>
            <a:pPr algn="l"/>
            <a:r>
              <a:rPr lang="en-US" sz="4000" b="1" dirty="0">
                <a:solidFill>
                  <a:srgbClr val="FF0000"/>
                </a:solidFill>
              </a:rPr>
              <a:t>B. I don’t know.</a:t>
            </a:r>
            <a:br>
              <a:rPr lang="en-US" sz="4000" b="1" dirty="0">
                <a:solidFill>
                  <a:srgbClr val="FF0000"/>
                </a:solidFill>
              </a:rPr>
            </a:br>
            <a:r>
              <a:rPr lang="en-US" sz="4000" b="1" dirty="0"/>
              <a:t>A. Ok. Is there a fire?</a:t>
            </a:r>
            <a:br>
              <a:rPr lang="en-US" sz="4000" b="1" dirty="0">
                <a:solidFill>
                  <a:srgbClr val="FF0000"/>
                </a:solidFill>
              </a:rPr>
            </a:br>
            <a:r>
              <a:rPr lang="en-US" sz="4000" b="1" dirty="0">
                <a:solidFill>
                  <a:srgbClr val="FF0000"/>
                </a:solidFill>
              </a:rPr>
              <a:t>B. No.</a:t>
            </a:r>
            <a:br>
              <a:rPr lang="en-US" sz="4000" b="1" dirty="0">
                <a:solidFill>
                  <a:srgbClr val="FF0000"/>
                </a:solidFill>
              </a:rPr>
            </a:br>
            <a:r>
              <a:rPr lang="en-US" sz="4000" b="1" dirty="0"/>
              <a:t>A. Take a deep breath. The police, an ambulance, and the fire department will come.</a:t>
            </a:r>
            <a:br>
              <a:rPr lang="en-US" sz="4000" b="1" dirty="0">
                <a:solidFill>
                  <a:srgbClr val="FF0000"/>
                </a:solidFill>
              </a:rPr>
            </a:br>
            <a:r>
              <a:rPr lang="en-US" sz="4000" b="1" dirty="0">
                <a:solidFill>
                  <a:srgbClr val="FF0000"/>
                </a:solidFill>
              </a:rPr>
              <a:t>B. Ok. Thank you.</a:t>
            </a:r>
            <a:endParaRPr lang="en-US" sz="4000" b="1" dirty="0"/>
          </a:p>
        </p:txBody>
      </p:sp>
      <p:sp>
        <p:nvSpPr>
          <p:cNvPr id="3" name="TextBox 2">
            <a:extLst>
              <a:ext uri="{FF2B5EF4-FFF2-40B4-BE49-F238E27FC236}">
                <a16:creationId xmlns:a16="http://schemas.microsoft.com/office/drawing/2014/main" id="{2E885A83-7BC2-C8B1-1856-AD396C354083}"/>
              </a:ext>
            </a:extLst>
          </p:cNvPr>
          <p:cNvSpPr txBox="1"/>
          <p:nvPr/>
        </p:nvSpPr>
        <p:spPr>
          <a:xfrm>
            <a:off x="0" y="6273225"/>
            <a:ext cx="6598050" cy="584775"/>
          </a:xfrm>
          <a:prstGeom prst="rect">
            <a:avLst/>
          </a:prstGeom>
          <a:noFill/>
        </p:spPr>
        <p:txBody>
          <a:bodyPr wrap="square" rtlCol="0">
            <a:spAutoFit/>
          </a:bodyPr>
          <a:lstStyle/>
          <a:p>
            <a:r>
              <a:rPr lang="en-US" sz="3200" b="1" dirty="0"/>
              <a:t>Dialogue Part 2</a:t>
            </a:r>
          </a:p>
        </p:txBody>
      </p:sp>
    </p:spTree>
    <p:extLst>
      <p:ext uri="{BB962C8B-B14F-4D97-AF65-F5344CB8AC3E}">
        <p14:creationId xmlns:p14="http://schemas.microsoft.com/office/powerpoint/2010/main" val="3641271484"/>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400" b="1" dirty="0"/>
              <a:t>Lesson 32: Maybe It Will Flood!</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294326"/>
            <a:ext cx="7035394" cy="5273970"/>
          </a:xfrm>
          <a:prstGeom prst="rect">
            <a:avLst/>
          </a:prstGeom>
          <a:ln>
            <a:solidFill>
              <a:schemeClr val="tx1"/>
            </a:solidFill>
          </a:ln>
        </p:spPr>
      </p:pic>
    </p:spTree>
    <p:extLst>
      <p:ext uri="{BB962C8B-B14F-4D97-AF65-F5344CB8AC3E}">
        <p14:creationId xmlns:p14="http://schemas.microsoft.com/office/powerpoint/2010/main" val="767800022"/>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lightning</a:t>
            </a:r>
          </a:p>
        </p:txBody>
      </p:sp>
      <p:pic>
        <p:nvPicPr>
          <p:cNvPr id="4" name="Picture 3" descr="A cloud and lightning bolt&#10;&#10;Description automatically generated">
            <a:extLst>
              <a:ext uri="{FF2B5EF4-FFF2-40B4-BE49-F238E27FC236}">
                <a16:creationId xmlns:a16="http://schemas.microsoft.com/office/drawing/2014/main" id="{F929E953-A55E-35F7-034A-FE7CB81EE3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999" t="4167" r="8534" b="6250"/>
          <a:stretch/>
        </p:blipFill>
        <p:spPr bwMode="auto">
          <a:xfrm>
            <a:off x="4133848" y="355264"/>
            <a:ext cx="3924300" cy="43129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83674352"/>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thunder</a:t>
            </a:r>
          </a:p>
        </p:txBody>
      </p:sp>
      <p:pic>
        <p:nvPicPr>
          <p:cNvPr id="4" name="Picture 3" descr="A cartoon of smoke and text&#10;&#10;Description automatically generated with medium confidence">
            <a:extLst>
              <a:ext uri="{FF2B5EF4-FFF2-40B4-BE49-F238E27FC236}">
                <a16:creationId xmlns:a16="http://schemas.microsoft.com/office/drawing/2014/main" id="{125B23D2-9E16-4F1F-9743-2F0D81D7222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1846" y="345049"/>
            <a:ext cx="6807884" cy="4538589"/>
          </a:xfrm>
          <a:prstGeom prst="rect">
            <a:avLst/>
          </a:prstGeom>
          <a:noFill/>
          <a:ln>
            <a:noFill/>
          </a:ln>
        </p:spPr>
      </p:pic>
    </p:spTree>
    <p:extLst>
      <p:ext uri="{BB962C8B-B14F-4D97-AF65-F5344CB8AC3E}">
        <p14:creationId xmlns:p14="http://schemas.microsoft.com/office/powerpoint/2010/main" val="1530414940"/>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storm</a:t>
            </a:r>
          </a:p>
        </p:txBody>
      </p:sp>
      <p:pic>
        <p:nvPicPr>
          <p:cNvPr id="3" name="Picture 2">
            <a:extLst>
              <a:ext uri="{FF2B5EF4-FFF2-40B4-BE49-F238E27FC236}">
                <a16:creationId xmlns:a16="http://schemas.microsoft.com/office/drawing/2014/main" id="{AED3370E-3633-3A73-B58F-142F9079C28B}"/>
              </a:ext>
            </a:extLst>
          </p:cNvPr>
          <p:cNvPicPr>
            <a:picLocks noChangeAspect="1"/>
          </p:cNvPicPr>
          <p:nvPr/>
        </p:nvPicPr>
        <p:blipFill>
          <a:blip r:embed="rId2"/>
          <a:stretch>
            <a:fillRect/>
          </a:stretch>
        </p:blipFill>
        <p:spPr>
          <a:xfrm>
            <a:off x="3758238" y="399242"/>
            <a:ext cx="4367416" cy="4367416"/>
          </a:xfrm>
          <a:prstGeom prst="rect">
            <a:avLst/>
          </a:prstGeom>
        </p:spPr>
      </p:pic>
    </p:spTree>
    <p:extLst>
      <p:ext uri="{BB962C8B-B14F-4D97-AF65-F5344CB8AC3E}">
        <p14:creationId xmlns:p14="http://schemas.microsoft.com/office/powerpoint/2010/main" val="1060590106"/>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hurricane</a:t>
            </a:r>
          </a:p>
        </p:txBody>
      </p:sp>
      <p:pic>
        <p:nvPicPr>
          <p:cNvPr id="3" name="Picture 2" descr="A drawing of a hurricane&#10;&#10;Description automatically generated">
            <a:extLst>
              <a:ext uri="{FF2B5EF4-FFF2-40B4-BE49-F238E27FC236}">
                <a16:creationId xmlns:a16="http://schemas.microsoft.com/office/drawing/2014/main" id="{A826DD01-4ABF-B697-8AA9-8FF8374E2D3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7773" y="355447"/>
            <a:ext cx="5313629" cy="4350196"/>
          </a:xfrm>
          <a:prstGeom prst="rect">
            <a:avLst/>
          </a:prstGeom>
          <a:noFill/>
          <a:ln>
            <a:noFill/>
          </a:ln>
        </p:spPr>
      </p:pic>
    </p:spTree>
    <p:extLst>
      <p:ext uri="{BB962C8B-B14F-4D97-AF65-F5344CB8AC3E}">
        <p14:creationId xmlns:p14="http://schemas.microsoft.com/office/powerpoint/2010/main" val="2233995462"/>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flood</a:t>
            </a:r>
          </a:p>
        </p:txBody>
      </p:sp>
      <p:pic>
        <p:nvPicPr>
          <p:cNvPr id="3" name="Picture 2" descr="A house flooded by a tree&#10;&#10;Description automatically generated">
            <a:extLst>
              <a:ext uri="{FF2B5EF4-FFF2-40B4-BE49-F238E27FC236}">
                <a16:creationId xmlns:a16="http://schemas.microsoft.com/office/drawing/2014/main" id="{0AA3893C-0656-7531-38FA-46A4A4B3C2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21" r="3947"/>
          <a:stretch/>
        </p:blipFill>
        <p:spPr bwMode="auto">
          <a:xfrm>
            <a:off x="2757267" y="219776"/>
            <a:ext cx="6014669" cy="444840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0187392"/>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tornado</a:t>
            </a:r>
            <a:br>
              <a:rPr lang="en-US" sz="8800" b="1" dirty="0"/>
            </a:br>
            <a:r>
              <a:rPr lang="en-US" sz="8800" b="1" dirty="0"/>
              <a:t>(tornadoes)</a:t>
            </a:r>
          </a:p>
        </p:txBody>
      </p:sp>
      <p:pic>
        <p:nvPicPr>
          <p:cNvPr id="3" name="Picture 2" descr="A cartoon of a tornado&#10;&#10;Description automatically generated">
            <a:extLst>
              <a:ext uri="{FF2B5EF4-FFF2-40B4-BE49-F238E27FC236}">
                <a16:creationId xmlns:a16="http://schemas.microsoft.com/office/drawing/2014/main" id="{FB9B4410-23D0-4944-4F52-6130C5F364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715" y="317686"/>
            <a:ext cx="2824566" cy="3744259"/>
          </a:xfrm>
          <a:prstGeom prst="rect">
            <a:avLst/>
          </a:prstGeom>
          <a:noFill/>
          <a:ln>
            <a:noFill/>
          </a:ln>
        </p:spPr>
      </p:pic>
    </p:spTree>
    <p:extLst>
      <p:ext uri="{BB962C8B-B14F-4D97-AF65-F5344CB8AC3E}">
        <p14:creationId xmlns:p14="http://schemas.microsoft.com/office/powerpoint/2010/main" val="2826480273"/>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warning</a:t>
            </a:r>
          </a:p>
        </p:txBody>
      </p:sp>
      <p:pic>
        <p:nvPicPr>
          <p:cNvPr id="3" name="Picture 2" descr="A cartoon of two men on a television&#10;&#10;Description automatically generated">
            <a:extLst>
              <a:ext uri="{FF2B5EF4-FFF2-40B4-BE49-F238E27FC236}">
                <a16:creationId xmlns:a16="http://schemas.microsoft.com/office/drawing/2014/main" id="{662716BB-0AAE-324D-9EF4-5F4BD24A75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31" r="2193"/>
          <a:stretch/>
        </p:blipFill>
        <p:spPr bwMode="auto">
          <a:xfrm>
            <a:off x="2456813" y="296932"/>
            <a:ext cx="7278370" cy="453011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88181140"/>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maybe</a:t>
            </a:r>
          </a:p>
        </p:txBody>
      </p:sp>
      <p:pic>
        <p:nvPicPr>
          <p:cNvPr id="3" name="Picture 2" descr="A cartoon of a person with his hands up&#10;&#10;Description automatically generated">
            <a:extLst>
              <a:ext uri="{FF2B5EF4-FFF2-40B4-BE49-F238E27FC236}">
                <a16:creationId xmlns:a16="http://schemas.microsoft.com/office/drawing/2014/main" id="{391405F3-F49E-9384-BDDC-937E161679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95" r="6316"/>
          <a:stretch/>
        </p:blipFill>
        <p:spPr bwMode="auto">
          <a:xfrm>
            <a:off x="3466745" y="-447242"/>
            <a:ext cx="5258506" cy="527411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134497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month</a:t>
            </a:r>
          </a:p>
        </p:txBody>
      </p:sp>
      <p:pic>
        <p:nvPicPr>
          <p:cNvPr id="4" name="Picture 3">
            <a:extLst>
              <a:ext uri="{FF2B5EF4-FFF2-40B4-BE49-F238E27FC236}">
                <a16:creationId xmlns:a16="http://schemas.microsoft.com/office/drawing/2014/main" id="{F140770C-34A1-95CD-8D33-F464BB1E1163}"/>
              </a:ext>
            </a:extLst>
          </p:cNvPr>
          <p:cNvPicPr>
            <a:picLocks noChangeAspect="1"/>
          </p:cNvPicPr>
          <p:nvPr/>
        </p:nvPicPr>
        <p:blipFill>
          <a:blip r:embed="rId2"/>
          <a:stretch>
            <a:fillRect/>
          </a:stretch>
        </p:blipFill>
        <p:spPr>
          <a:xfrm>
            <a:off x="3938482" y="-717452"/>
            <a:ext cx="4315036" cy="5385636"/>
          </a:xfrm>
          <a:prstGeom prst="rect">
            <a:avLst/>
          </a:prstGeom>
        </p:spPr>
      </p:pic>
    </p:spTree>
    <p:extLst>
      <p:ext uri="{BB962C8B-B14F-4D97-AF65-F5344CB8AC3E}">
        <p14:creationId xmlns:p14="http://schemas.microsoft.com/office/powerpoint/2010/main" val="35098082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Stay inside.</a:t>
            </a:r>
          </a:p>
        </p:txBody>
      </p:sp>
      <p:pic>
        <p:nvPicPr>
          <p:cNvPr id="3" name="Picture 2" descr="A cartoon of a person and a child walking through a doorway&#10;&#10;Description automatically generated">
            <a:extLst>
              <a:ext uri="{FF2B5EF4-FFF2-40B4-BE49-F238E27FC236}">
                <a16:creationId xmlns:a16="http://schemas.microsoft.com/office/drawing/2014/main" id="{CA2F3455-6C21-C430-4E52-860CFCB8994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0169" y="97609"/>
            <a:ext cx="5951658" cy="4570575"/>
          </a:xfrm>
          <a:prstGeom prst="rect">
            <a:avLst/>
          </a:prstGeom>
          <a:noFill/>
          <a:ln>
            <a:noFill/>
          </a:ln>
        </p:spPr>
      </p:pic>
    </p:spTree>
    <p:extLst>
      <p:ext uri="{BB962C8B-B14F-4D97-AF65-F5344CB8AC3E}">
        <p14:creationId xmlns:p14="http://schemas.microsoft.com/office/powerpoint/2010/main" val="514388704"/>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until</a:t>
            </a:r>
          </a:p>
        </p:txBody>
      </p:sp>
      <p:pic>
        <p:nvPicPr>
          <p:cNvPr id="4" name="Picture 3" descr="A cartoon of a person looking at his watch&#10;&#10;Description automatically generated">
            <a:extLst>
              <a:ext uri="{FF2B5EF4-FFF2-40B4-BE49-F238E27FC236}">
                <a16:creationId xmlns:a16="http://schemas.microsoft.com/office/drawing/2014/main" id="{3687DFBB-BFFB-C7B1-2969-F961E416EE5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1321" y="0"/>
            <a:ext cx="3929353" cy="4715224"/>
          </a:xfrm>
          <a:prstGeom prst="rect">
            <a:avLst/>
          </a:prstGeom>
          <a:noFill/>
          <a:ln>
            <a:noFill/>
          </a:ln>
        </p:spPr>
      </p:pic>
    </p:spTree>
    <p:extLst>
      <p:ext uri="{BB962C8B-B14F-4D97-AF65-F5344CB8AC3E}">
        <p14:creationId xmlns:p14="http://schemas.microsoft.com/office/powerpoint/2010/main" val="2488913689"/>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467618" y="2606844"/>
            <a:ext cx="9256764" cy="1644311"/>
          </a:xfrm>
        </p:spPr>
        <p:txBody>
          <a:bodyPr>
            <a:noAutofit/>
          </a:bodyPr>
          <a:lstStyle/>
          <a:p>
            <a:pPr algn="l"/>
            <a:r>
              <a:rPr lang="en-US" sz="5400" b="1" dirty="0"/>
              <a:t>A. I’m worried about the </a:t>
            </a:r>
            <a:r>
              <a:rPr lang="en-US" sz="5400" b="1" u="sng" dirty="0"/>
              <a:t>storm</a:t>
            </a:r>
            <a:r>
              <a:rPr lang="en-US" sz="5400" b="1" dirty="0"/>
              <a:t>.</a:t>
            </a:r>
            <a:br>
              <a:rPr lang="en-US" sz="5400" b="1" dirty="0"/>
            </a:br>
            <a:r>
              <a:rPr lang="en-US" sz="5400" b="1" dirty="0">
                <a:solidFill>
                  <a:srgbClr val="FF0000"/>
                </a:solidFill>
              </a:rPr>
              <a:t>B. Don’t worry.</a:t>
            </a:r>
            <a:endParaRPr lang="en-US" sz="54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876256601"/>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492369" y="2409789"/>
            <a:ext cx="11507372" cy="2038421"/>
          </a:xfrm>
        </p:spPr>
        <p:txBody>
          <a:bodyPr>
            <a:noAutofit/>
          </a:bodyPr>
          <a:lstStyle/>
          <a:p>
            <a:pPr algn="l"/>
            <a:r>
              <a:rPr lang="en-US" sz="4000" b="1" dirty="0"/>
              <a:t>A. I’m worried about the storm. Maybe it will flood!</a:t>
            </a:r>
            <a:br>
              <a:rPr lang="en-US" sz="4000" b="1" dirty="0"/>
            </a:br>
            <a:r>
              <a:rPr lang="en-US" sz="4000" b="1" dirty="0">
                <a:solidFill>
                  <a:srgbClr val="FF0000"/>
                </a:solidFill>
              </a:rPr>
              <a:t>B. Don’t worry. We will stay inside and watch the warnings on TV.</a:t>
            </a:r>
            <a:br>
              <a:rPr lang="en-US" sz="4000" b="1" dirty="0">
                <a:solidFill>
                  <a:srgbClr val="FF0000"/>
                </a:solidFill>
              </a:rPr>
            </a:br>
            <a:r>
              <a:rPr lang="en-US" sz="4000" b="1" dirty="0"/>
              <a:t>A. But there will be rain, lightning, and thunder until 3:00 am!</a:t>
            </a:r>
            <a:br>
              <a:rPr lang="en-US" sz="4000" b="1" dirty="0"/>
            </a:br>
            <a:r>
              <a:rPr lang="en-US" sz="4000" b="1" dirty="0">
                <a:solidFill>
                  <a:srgbClr val="FF0000"/>
                </a:solidFill>
              </a:rPr>
              <a:t>B. Yes, but we should all be calm. We will be fine.</a:t>
            </a:r>
            <a:endParaRPr lang="en-US" sz="40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a:t>
            </a:r>
          </a:p>
        </p:txBody>
      </p:sp>
    </p:spTree>
    <p:extLst>
      <p:ext uri="{BB962C8B-B14F-4D97-AF65-F5344CB8AC3E}">
        <p14:creationId xmlns:p14="http://schemas.microsoft.com/office/powerpoint/2010/main" val="1002606562"/>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400" b="1" dirty="0"/>
              <a:t>Lesson 33: My Electricity Isn’t Working.</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294326"/>
            <a:ext cx="7035394" cy="5273970"/>
          </a:xfrm>
          <a:prstGeom prst="rect">
            <a:avLst/>
          </a:prstGeom>
          <a:ln>
            <a:solidFill>
              <a:schemeClr val="tx1"/>
            </a:solidFill>
          </a:ln>
        </p:spPr>
      </p:pic>
    </p:spTree>
    <p:extLst>
      <p:ext uri="{BB962C8B-B14F-4D97-AF65-F5344CB8AC3E}">
        <p14:creationId xmlns:p14="http://schemas.microsoft.com/office/powerpoint/2010/main" val="4086092673"/>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smoke alarm</a:t>
            </a:r>
            <a:br>
              <a:rPr lang="en-US" sz="8800" b="1" dirty="0"/>
            </a:br>
            <a:r>
              <a:rPr lang="en-US" sz="8800" b="1" dirty="0"/>
              <a:t>smoke detector</a:t>
            </a:r>
          </a:p>
        </p:txBody>
      </p:sp>
      <p:pic>
        <p:nvPicPr>
          <p:cNvPr id="4" name="Picture 3" descr="A drawing of a smoke detector&#10;&#10;Description automatically generated">
            <a:extLst>
              <a:ext uri="{FF2B5EF4-FFF2-40B4-BE49-F238E27FC236}">
                <a16:creationId xmlns:a16="http://schemas.microsoft.com/office/drawing/2014/main" id="{62C7ED9A-AD1E-ECDA-EC36-3BB6066D4F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2475" y="864253"/>
            <a:ext cx="5787046" cy="3589927"/>
          </a:xfrm>
          <a:prstGeom prst="rect">
            <a:avLst/>
          </a:prstGeom>
          <a:noFill/>
          <a:ln>
            <a:noFill/>
          </a:ln>
        </p:spPr>
      </p:pic>
    </p:spTree>
    <p:extLst>
      <p:ext uri="{BB962C8B-B14F-4D97-AF65-F5344CB8AC3E}">
        <p14:creationId xmlns:p14="http://schemas.microsoft.com/office/powerpoint/2010/main" val="2182799732"/>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change the battery</a:t>
            </a:r>
            <a:br>
              <a:rPr lang="en-US" sz="8800" b="1" dirty="0"/>
            </a:br>
            <a:r>
              <a:rPr lang="en-US" sz="8800" b="1" dirty="0"/>
              <a:t>(batteries)</a:t>
            </a:r>
          </a:p>
        </p:txBody>
      </p:sp>
      <p:pic>
        <p:nvPicPr>
          <p:cNvPr id="4" name="Picture 3" descr="A cartoon of hands holding a smoke detector&#10;&#10;Description automatically generated">
            <a:extLst>
              <a:ext uri="{FF2B5EF4-FFF2-40B4-BE49-F238E27FC236}">
                <a16:creationId xmlns:a16="http://schemas.microsoft.com/office/drawing/2014/main" id="{25B61F8A-DB81-638C-285C-0A8B8CCCDF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8674" y="308904"/>
            <a:ext cx="4653119" cy="3761823"/>
          </a:xfrm>
          <a:prstGeom prst="rect">
            <a:avLst/>
          </a:prstGeom>
          <a:noFill/>
          <a:ln>
            <a:noFill/>
          </a:ln>
        </p:spPr>
      </p:pic>
    </p:spTree>
    <p:extLst>
      <p:ext uri="{BB962C8B-B14F-4D97-AF65-F5344CB8AC3E}">
        <p14:creationId xmlns:p14="http://schemas.microsoft.com/office/powerpoint/2010/main" val="99178067"/>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heat</a:t>
            </a:r>
          </a:p>
        </p:txBody>
      </p:sp>
      <p:pic>
        <p:nvPicPr>
          <p:cNvPr id="4" name="Picture 3" descr="A cartoon of a heater&#10;&#10;Description automatically generated">
            <a:extLst>
              <a:ext uri="{FF2B5EF4-FFF2-40B4-BE49-F238E27FC236}">
                <a16:creationId xmlns:a16="http://schemas.microsoft.com/office/drawing/2014/main" id="{5F9B8878-E845-287C-D931-A6230614477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9148" y="449529"/>
            <a:ext cx="3773703" cy="4417892"/>
          </a:xfrm>
          <a:prstGeom prst="rect">
            <a:avLst/>
          </a:prstGeom>
          <a:noFill/>
          <a:ln>
            <a:noFill/>
          </a:ln>
        </p:spPr>
      </p:pic>
    </p:spTree>
    <p:extLst>
      <p:ext uri="{BB962C8B-B14F-4D97-AF65-F5344CB8AC3E}">
        <p14:creationId xmlns:p14="http://schemas.microsoft.com/office/powerpoint/2010/main" val="1276437711"/>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gas</a:t>
            </a:r>
          </a:p>
        </p:txBody>
      </p:sp>
      <p:pic>
        <p:nvPicPr>
          <p:cNvPr id="4" name="Picture 3" descr="A pot on top of a stove&#10;&#10;Description automatically generated">
            <a:extLst>
              <a:ext uri="{FF2B5EF4-FFF2-40B4-BE49-F238E27FC236}">
                <a16:creationId xmlns:a16="http://schemas.microsoft.com/office/drawing/2014/main" id="{5796634D-CCD1-A9B1-7A70-26AE73113FE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0997" y="176387"/>
            <a:ext cx="7141161" cy="4806678"/>
          </a:xfrm>
          <a:prstGeom prst="rect">
            <a:avLst/>
          </a:prstGeom>
          <a:noFill/>
          <a:ln>
            <a:noFill/>
          </a:ln>
        </p:spPr>
      </p:pic>
    </p:spTree>
    <p:extLst>
      <p:ext uri="{BB962C8B-B14F-4D97-AF65-F5344CB8AC3E}">
        <p14:creationId xmlns:p14="http://schemas.microsoft.com/office/powerpoint/2010/main" val="3467120909"/>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electricity</a:t>
            </a:r>
          </a:p>
        </p:txBody>
      </p:sp>
      <p:pic>
        <p:nvPicPr>
          <p:cNvPr id="4" name="Picture 3" descr="A cartoon of a hand holding a plug&#10;&#10;Description automatically generated">
            <a:extLst>
              <a:ext uri="{FF2B5EF4-FFF2-40B4-BE49-F238E27FC236}">
                <a16:creationId xmlns:a16="http://schemas.microsoft.com/office/drawing/2014/main" id="{657B45DF-7A5A-3509-E233-D644C06F7F3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1135" y="786429"/>
            <a:ext cx="4149725" cy="3881755"/>
          </a:xfrm>
          <a:prstGeom prst="rect">
            <a:avLst/>
          </a:prstGeom>
          <a:noFill/>
          <a:ln>
            <a:noFill/>
          </a:ln>
        </p:spPr>
      </p:pic>
    </p:spTree>
    <p:extLst>
      <p:ext uri="{BB962C8B-B14F-4D97-AF65-F5344CB8AC3E}">
        <p14:creationId xmlns:p14="http://schemas.microsoft.com/office/powerpoint/2010/main" val="40240889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date</a:t>
            </a:r>
          </a:p>
        </p:txBody>
      </p:sp>
      <p:sp>
        <p:nvSpPr>
          <p:cNvPr id="3" name="TextBox 2">
            <a:extLst>
              <a:ext uri="{FF2B5EF4-FFF2-40B4-BE49-F238E27FC236}">
                <a16:creationId xmlns:a16="http://schemas.microsoft.com/office/drawing/2014/main" id="{22D0D233-7C41-A595-2045-26CB8910B907}"/>
              </a:ext>
            </a:extLst>
          </p:cNvPr>
          <p:cNvSpPr txBox="1"/>
          <p:nvPr/>
        </p:nvSpPr>
        <p:spPr>
          <a:xfrm>
            <a:off x="450638" y="2016099"/>
            <a:ext cx="11290720" cy="1015663"/>
          </a:xfrm>
          <a:prstGeom prst="rect">
            <a:avLst/>
          </a:prstGeom>
          <a:noFill/>
        </p:spPr>
        <p:txBody>
          <a:bodyPr wrap="none" rtlCol="0">
            <a:spAutoFit/>
          </a:bodyPr>
          <a:lstStyle/>
          <a:p>
            <a:pPr algn="ctr"/>
            <a:r>
              <a:rPr lang="en-US" sz="6000" dirty="0"/>
              <a:t>“Wednesday, September 4, 2024”</a:t>
            </a:r>
          </a:p>
        </p:txBody>
      </p:sp>
    </p:spTree>
    <p:extLst>
      <p:ext uri="{BB962C8B-B14F-4D97-AF65-F5344CB8AC3E}">
        <p14:creationId xmlns:p14="http://schemas.microsoft.com/office/powerpoint/2010/main" val="419867428"/>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internet</a:t>
            </a:r>
          </a:p>
        </p:txBody>
      </p:sp>
      <p:pic>
        <p:nvPicPr>
          <p:cNvPr id="4" name="Picture 3" descr="A computer with a email notification&#10;&#10;Description automatically generated with medium confidence">
            <a:extLst>
              <a:ext uri="{FF2B5EF4-FFF2-40B4-BE49-F238E27FC236}">
                <a16:creationId xmlns:a16="http://schemas.microsoft.com/office/drawing/2014/main" id="{75E5DEAF-1CC8-14FA-DDAD-FB04A87701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14" t="4606" r="12060"/>
          <a:stretch/>
        </p:blipFill>
        <p:spPr bwMode="auto">
          <a:xfrm>
            <a:off x="3283910" y="369907"/>
            <a:ext cx="5624179" cy="448115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95653811"/>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bill</a:t>
            </a:r>
          </a:p>
        </p:txBody>
      </p:sp>
      <p:pic>
        <p:nvPicPr>
          <p:cNvPr id="4" name="Picture 3" descr="A paper with graphics and a price&#10;&#10;Description automatically generated with medium confidence">
            <a:extLst>
              <a:ext uri="{FF2B5EF4-FFF2-40B4-BE49-F238E27FC236}">
                <a16:creationId xmlns:a16="http://schemas.microsoft.com/office/drawing/2014/main" id="{27343617-312F-3F73-605A-A61BB45E9105}"/>
              </a:ext>
            </a:extLst>
          </p:cNvPr>
          <p:cNvPicPr>
            <a:picLocks noChangeAspect="1"/>
          </p:cNvPicPr>
          <p:nvPr/>
        </p:nvPicPr>
        <p:blipFill rotWithShape="1">
          <a:blip r:embed="rId2">
            <a:extLst>
              <a:ext uri="{28A0092B-C50C-407E-A947-70E740481C1C}">
                <a14:useLocalDpi xmlns:a14="http://schemas.microsoft.com/office/drawing/2010/main" val="0"/>
              </a:ext>
            </a:extLst>
          </a:blip>
          <a:srcRect l="14139" t="7793" r="9254" b="8370"/>
          <a:stretch/>
        </p:blipFill>
        <p:spPr bwMode="auto">
          <a:xfrm>
            <a:off x="4276578" y="208760"/>
            <a:ext cx="3743470" cy="44594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90777425"/>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isn’t  working</a:t>
            </a:r>
          </a:p>
        </p:txBody>
      </p:sp>
      <p:pic>
        <p:nvPicPr>
          <p:cNvPr id="4" name="Picture 3" descr="A person sitting at a desk with a computer&#10;&#10;Description automatically generated">
            <a:extLst>
              <a:ext uri="{FF2B5EF4-FFF2-40B4-BE49-F238E27FC236}">
                <a16:creationId xmlns:a16="http://schemas.microsoft.com/office/drawing/2014/main" id="{109CB2FB-99F6-6FAE-A452-E741F4AAFC5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5058" y="343417"/>
            <a:ext cx="5411400" cy="4324767"/>
          </a:xfrm>
          <a:prstGeom prst="rect">
            <a:avLst/>
          </a:prstGeom>
          <a:noFill/>
          <a:ln>
            <a:noFill/>
          </a:ln>
        </p:spPr>
      </p:pic>
    </p:spTree>
    <p:extLst>
      <p:ext uri="{BB962C8B-B14F-4D97-AF65-F5344CB8AC3E}">
        <p14:creationId xmlns:p14="http://schemas.microsoft.com/office/powerpoint/2010/main" val="2979843974"/>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have to</a:t>
            </a:r>
            <a:br>
              <a:rPr lang="en-US" sz="8800" b="1" dirty="0"/>
            </a:br>
            <a:r>
              <a:rPr lang="en-US" sz="8800" b="1" dirty="0"/>
              <a:t>(had to)</a:t>
            </a:r>
          </a:p>
        </p:txBody>
      </p:sp>
      <p:pic>
        <p:nvPicPr>
          <p:cNvPr id="3" name="Picture 2" descr="A cartoon of a person holding a piece of paper&#10;&#10;Description automatically generated">
            <a:extLst>
              <a:ext uri="{FF2B5EF4-FFF2-40B4-BE49-F238E27FC236}">
                <a16:creationId xmlns:a16="http://schemas.microsoft.com/office/drawing/2014/main" id="{AAF1C3EC-91A5-F429-A17E-310724C7A09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7423" y="282434"/>
            <a:ext cx="2274970" cy="4146845"/>
          </a:xfrm>
          <a:prstGeom prst="rect">
            <a:avLst/>
          </a:prstGeom>
          <a:noFill/>
          <a:ln>
            <a:noFill/>
          </a:ln>
        </p:spPr>
      </p:pic>
    </p:spTree>
    <p:extLst>
      <p:ext uri="{BB962C8B-B14F-4D97-AF65-F5344CB8AC3E}">
        <p14:creationId xmlns:p14="http://schemas.microsoft.com/office/powerpoint/2010/main" val="3170562011"/>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pay</a:t>
            </a:r>
          </a:p>
        </p:txBody>
      </p:sp>
      <p:pic>
        <p:nvPicPr>
          <p:cNvPr id="4" name="Picture 3" descr="Cartoon hand holding money&#10;&#10;Description automatically generated">
            <a:extLst>
              <a:ext uri="{FF2B5EF4-FFF2-40B4-BE49-F238E27FC236}">
                <a16:creationId xmlns:a16="http://schemas.microsoft.com/office/drawing/2014/main" id="{3039C9EA-EA96-363F-EEC2-F23D0C9D429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9975" y="179775"/>
            <a:ext cx="5336620" cy="4729849"/>
          </a:xfrm>
          <a:prstGeom prst="rect">
            <a:avLst/>
          </a:prstGeom>
          <a:noFill/>
          <a:ln>
            <a:noFill/>
          </a:ln>
        </p:spPr>
      </p:pic>
    </p:spTree>
    <p:extLst>
      <p:ext uri="{BB962C8B-B14F-4D97-AF65-F5344CB8AC3E}">
        <p14:creationId xmlns:p14="http://schemas.microsoft.com/office/powerpoint/2010/main" val="3343009748"/>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2249644" y="2606844"/>
            <a:ext cx="7692711" cy="1644311"/>
          </a:xfrm>
        </p:spPr>
        <p:txBody>
          <a:bodyPr>
            <a:noAutofit/>
          </a:bodyPr>
          <a:lstStyle/>
          <a:p>
            <a:pPr algn="l"/>
            <a:r>
              <a:rPr lang="en-US" sz="5400" b="1" dirty="0"/>
              <a:t>A. My </a:t>
            </a:r>
            <a:r>
              <a:rPr lang="en-US" sz="5400" b="1" u="sng" dirty="0"/>
              <a:t>heat</a:t>
            </a:r>
            <a:r>
              <a:rPr lang="en-US" sz="5400" b="1" dirty="0"/>
              <a:t> isn’t working.</a:t>
            </a:r>
            <a:br>
              <a:rPr lang="en-US" sz="5400" b="1" dirty="0"/>
            </a:br>
            <a:r>
              <a:rPr lang="en-US" sz="5400" b="1" dirty="0">
                <a:solidFill>
                  <a:srgbClr val="FF0000"/>
                </a:solidFill>
              </a:rPr>
              <a:t>B. You have to pay the bill.</a:t>
            </a:r>
            <a:endParaRPr lang="en-US" sz="54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1651680236"/>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2292587" y="457902"/>
            <a:ext cx="10954935" cy="5407621"/>
          </a:xfrm>
        </p:spPr>
        <p:txBody>
          <a:bodyPr>
            <a:noAutofit/>
          </a:bodyPr>
          <a:lstStyle/>
          <a:p>
            <a:pPr algn="l"/>
            <a:br>
              <a:rPr lang="en-US" sz="5400" b="1" dirty="0"/>
            </a:br>
            <a:r>
              <a:rPr lang="en-US" sz="5400" b="1" dirty="0"/>
              <a:t>A. My heat isn’t working.</a:t>
            </a:r>
            <a:br>
              <a:rPr lang="en-US" sz="5400" b="1" dirty="0"/>
            </a:br>
            <a:r>
              <a:rPr lang="en-US" sz="5400" b="1" dirty="0">
                <a:solidFill>
                  <a:srgbClr val="FF0000"/>
                </a:solidFill>
              </a:rPr>
              <a:t>B. You have to pay the bill.</a:t>
            </a:r>
            <a:br>
              <a:rPr lang="en-US" sz="5400" dirty="0">
                <a:solidFill>
                  <a:srgbClr val="FF0000"/>
                </a:solidFill>
              </a:rPr>
            </a:br>
            <a:r>
              <a:rPr lang="en-US" sz="5400" b="1" dirty="0"/>
              <a:t>A. Oops! I will pay it today!</a:t>
            </a:r>
            <a:br>
              <a:rPr lang="en-US" sz="5400" b="1" dirty="0"/>
            </a:br>
            <a:br>
              <a:rPr lang="en-US" sz="5400" b="1" dirty="0"/>
            </a:br>
            <a:endParaRPr lang="en-US" sz="54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 1</a:t>
            </a:r>
          </a:p>
        </p:txBody>
      </p:sp>
    </p:spTree>
    <p:extLst>
      <p:ext uri="{BB962C8B-B14F-4D97-AF65-F5344CB8AC3E}">
        <p14:creationId xmlns:p14="http://schemas.microsoft.com/office/powerpoint/2010/main" val="2663723590"/>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690F1-4B36-2DFB-4E9F-C5F84E9195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86D5EB-2696-FF1A-18EF-2010C9D8003B}"/>
              </a:ext>
            </a:extLst>
          </p:cNvPr>
          <p:cNvSpPr>
            <a:spLocks noGrp="1"/>
          </p:cNvSpPr>
          <p:nvPr>
            <p:ph type="ctrTitle"/>
          </p:nvPr>
        </p:nvSpPr>
        <p:spPr>
          <a:xfrm>
            <a:off x="1237065" y="-1075475"/>
            <a:ext cx="10954935" cy="5407621"/>
          </a:xfrm>
        </p:spPr>
        <p:txBody>
          <a:bodyPr>
            <a:noAutofit/>
          </a:bodyPr>
          <a:lstStyle/>
          <a:p>
            <a:pPr algn="l"/>
            <a:br>
              <a:rPr lang="en-US" sz="5400" b="1" dirty="0"/>
            </a:br>
            <a:r>
              <a:rPr lang="en-US" sz="5400" b="1" dirty="0"/>
              <a:t>A. My smoke alarm isn’t working.</a:t>
            </a:r>
            <a:br>
              <a:rPr lang="en-US" sz="5400" b="1" dirty="0"/>
            </a:br>
            <a:r>
              <a:rPr lang="en-US" sz="5400" b="1" dirty="0">
                <a:solidFill>
                  <a:srgbClr val="FF0000"/>
                </a:solidFill>
              </a:rPr>
              <a:t>B. You have to change the battery.</a:t>
            </a:r>
            <a:br>
              <a:rPr lang="en-US" sz="5400" b="1" dirty="0">
                <a:solidFill>
                  <a:srgbClr val="FF0000"/>
                </a:solidFill>
              </a:rPr>
            </a:br>
            <a:r>
              <a:rPr lang="en-US" sz="5400" b="1" dirty="0"/>
              <a:t>A. Oops! I will change it today!</a:t>
            </a:r>
          </a:p>
        </p:txBody>
      </p:sp>
      <p:sp>
        <p:nvSpPr>
          <p:cNvPr id="3" name="TextBox 2">
            <a:extLst>
              <a:ext uri="{FF2B5EF4-FFF2-40B4-BE49-F238E27FC236}">
                <a16:creationId xmlns:a16="http://schemas.microsoft.com/office/drawing/2014/main" id="{F1F20B38-807C-217A-EA94-7110D79A8CC0}"/>
              </a:ext>
            </a:extLst>
          </p:cNvPr>
          <p:cNvSpPr txBox="1"/>
          <p:nvPr/>
        </p:nvSpPr>
        <p:spPr>
          <a:xfrm>
            <a:off x="0" y="6273225"/>
            <a:ext cx="6598050" cy="584775"/>
          </a:xfrm>
          <a:prstGeom prst="rect">
            <a:avLst/>
          </a:prstGeom>
          <a:noFill/>
        </p:spPr>
        <p:txBody>
          <a:bodyPr wrap="square" rtlCol="0">
            <a:spAutoFit/>
          </a:bodyPr>
          <a:lstStyle/>
          <a:p>
            <a:r>
              <a:rPr lang="en-US" sz="3200" b="1" dirty="0"/>
              <a:t>Dialogue 2</a:t>
            </a:r>
          </a:p>
        </p:txBody>
      </p:sp>
    </p:spTree>
    <p:extLst>
      <p:ext uri="{BB962C8B-B14F-4D97-AF65-F5344CB8AC3E}">
        <p14:creationId xmlns:p14="http://schemas.microsoft.com/office/powerpoint/2010/main" val="2752273343"/>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400" b="1" dirty="0"/>
              <a:t>Lesson 34: Be Careful in the Parking Lot.</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294326"/>
            <a:ext cx="7035394" cy="5273970"/>
          </a:xfrm>
          <a:prstGeom prst="rect">
            <a:avLst/>
          </a:prstGeom>
          <a:ln>
            <a:solidFill>
              <a:schemeClr val="tx1"/>
            </a:solidFill>
          </a:ln>
        </p:spPr>
      </p:pic>
    </p:spTree>
    <p:extLst>
      <p:ext uri="{BB962C8B-B14F-4D97-AF65-F5344CB8AC3E}">
        <p14:creationId xmlns:p14="http://schemas.microsoft.com/office/powerpoint/2010/main" val="553116989"/>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sidewalk</a:t>
            </a:r>
          </a:p>
        </p:txBody>
      </p:sp>
      <p:pic>
        <p:nvPicPr>
          <p:cNvPr id="4" name="Picture 3" descr="A cartoon of a person standing on a crosswalk&#10;&#10;Description automatically generated">
            <a:extLst>
              <a:ext uri="{FF2B5EF4-FFF2-40B4-BE49-F238E27FC236}">
                <a16:creationId xmlns:a16="http://schemas.microsoft.com/office/drawing/2014/main" id="{16EE0352-AD0D-1DFC-1CA1-5750AD83CF4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199" y="324123"/>
            <a:ext cx="6414867" cy="4198640"/>
          </a:xfrm>
          <a:prstGeom prst="rect">
            <a:avLst/>
          </a:prstGeom>
          <a:noFill/>
          <a:ln>
            <a:noFill/>
          </a:ln>
        </p:spPr>
      </p:pic>
    </p:spTree>
    <p:extLst>
      <p:ext uri="{BB962C8B-B14F-4D97-AF65-F5344CB8AC3E}">
        <p14:creationId xmlns:p14="http://schemas.microsoft.com/office/powerpoint/2010/main" val="4153542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January</a:t>
            </a:r>
          </a:p>
        </p:txBody>
      </p:sp>
      <p:pic>
        <p:nvPicPr>
          <p:cNvPr id="3" name="Picture 2">
            <a:extLst>
              <a:ext uri="{FF2B5EF4-FFF2-40B4-BE49-F238E27FC236}">
                <a16:creationId xmlns:a16="http://schemas.microsoft.com/office/drawing/2014/main" id="{80292D92-AEAD-50AF-1321-193E4FE5C776}"/>
              </a:ext>
            </a:extLst>
          </p:cNvPr>
          <p:cNvPicPr>
            <a:picLocks noChangeAspect="1"/>
          </p:cNvPicPr>
          <p:nvPr/>
        </p:nvPicPr>
        <p:blipFill rotWithShape="1">
          <a:blip r:embed="rId2">
            <a:extLst>
              <a:ext uri="{28A0092B-C50C-407E-A947-70E740481C1C}">
                <a14:useLocalDpi xmlns:a14="http://schemas.microsoft.com/office/drawing/2010/main" val="0"/>
              </a:ext>
            </a:extLst>
          </a:blip>
          <a:srcRect l="10594" r="10594"/>
          <a:stretch/>
        </p:blipFill>
        <p:spPr bwMode="auto">
          <a:xfrm>
            <a:off x="3169558" y="295423"/>
            <a:ext cx="5321782" cy="45016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33318865"/>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dangerous</a:t>
            </a:r>
          </a:p>
        </p:txBody>
      </p:sp>
      <p:pic>
        <p:nvPicPr>
          <p:cNvPr id="4" name="Picture 3" descr="A cartoon of a danger sign&#10;&#10;Description automatically generated">
            <a:extLst>
              <a:ext uri="{FF2B5EF4-FFF2-40B4-BE49-F238E27FC236}">
                <a16:creationId xmlns:a16="http://schemas.microsoft.com/office/drawing/2014/main" id="{B37893AE-BD67-2D61-C2FF-269D449BEE7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7919" y="432986"/>
            <a:ext cx="7336157" cy="4101793"/>
          </a:xfrm>
          <a:prstGeom prst="rect">
            <a:avLst/>
          </a:prstGeom>
          <a:noFill/>
          <a:ln>
            <a:noFill/>
          </a:ln>
        </p:spPr>
      </p:pic>
    </p:spTree>
    <p:extLst>
      <p:ext uri="{BB962C8B-B14F-4D97-AF65-F5344CB8AC3E}">
        <p14:creationId xmlns:p14="http://schemas.microsoft.com/office/powerpoint/2010/main" val="4283269060"/>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safe</a:t>
            </a:r>
          </a:p>
        </p:txBody>
      </p:sp>
      <p:pic>
        <p:nvPicPr>
          <p:cNvPr id="4" name="Picture 3" descr="A person hugging a child&#10;&#10;Description automatically generated">
            <a:extLst>
              <a:ext uri="{FF2B5EF4-FFF2-40B4-BE49-F238E27FC236}">
                <a16:creationId xmlns:a16="http://schemas.microsoft.com/office/drawing/2014/main" id="{A48CEE58-A963-F760-988A-6AAF68CE19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4037" y="253218"/>
            <a:ext cx="3485239" cy="4547098"/>
          </a:xfrm>
          <a:prstGeom prst="rect">
            <a:avLst/>
          </a:prstGeom>
          <a:noFill/>
          <a:ln>
            <a:noFill/>
          </a:ln>
        </p:spPr>
      </p:pic>
    </p:spTree>
    <p:extLst>
      <p:ext uri="{BB962C8B-B14F-4D97-AF65-F5344CB8AC3E}">
        <p14:creationId xmlns:p14="http://schemas.microsoft.com/office/powerpoint/2010/main" val="3884229379"/>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lock</a:t>
            </a:r>
          </a:p>
        </p:txBody>
      </p:sp>
      <p:pic>
        <p:nvPicPr>
          <p:cNvPr id="4" name="Picture 3" descr="A cartoon of a person opening a door&#10;&#10;Description automatically generated">
            <a:extLst>
              <a:ext uri="{FF2B5EF4-FFF2-40B4-BE49-F238E27FC236}">
                <a16:creationId xmlns:a16="http://schemas.microsoft.com/office/drawing/2014/main" id="{67EFE037-CC0A-D4EF-D348-8513597942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184"/>
          <a:stretch/>
        </p:blipFill>
        <p:spPr bwMode="auto">
          <a:xfrm>
            <a:off x="4124323" y="1009949"/>
            <a:ext cx="3943350" cy="36582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3668680"/>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cross</a:t>
            </a:r>
          </a:p>
        </p:txBody>
      </p:sp>
      <p:pic>
        <p:nvPicPr>
          <p:cNvPr id="4" name="Picture 3" descr="A person and a child walking&#10;&#10;Description automatically generated">
            <a:extLst>
              <a:ext uri="{FF2B5EF4-FFF2-40B4-BE49-F238E27FC236}">
                <a16:creationId xmlns:a16="http://schemas.microsoft.com/office/drawing/2014/main" id="{D0679CA0-FA6E-23B3-0D30-AEC346E90EB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3776" y="168813"/>
            <a:ext cx="3376774" cy="4499372"/>
          </a:xfrm>
          <a:prstGeom prst="rect">
            <a:avLst/>
          </a:prstGeom>
          <a:noFill/>
          <a:ln>
            <a:noFill/>
          </a:ln>
        </p:spPr>
      </p:pic>
    </p:spTree>
    <p:extLst>
      <p:ext uri="{BB962C8B-B14F-4D97-AF65-F5344CB8AC3E}">
        <p14:creationId xmlns:p14="http://schemas.microsoft.com/office/powerpoint/2010/main" val="2862399352"/>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Be careful!</a:t>
            </a:r>
          </a:p>
        </p:txBody>
      </p:sp>
      <p:pic>
        <p:nvPicPr>
          <p:cNvPr id="4" name="Picture 3" descr="A black and white illustration of a person and a child running&#10;&#10;Description automatically generated">
            <a:extLst>
              <a:ext uri="{FF2B5EF4-FFF2-40B4-BE49-F238E27FC236}">
                <a16:creationId xmlns:a16="http://schemas.microsoft.com/office/drawing/2014/main" id="{37544CB2-4519-B49B-8A2F-DC14A1A6DD2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0276" y="322303"/>
            <a:ext cx="3691443" cy="4556897"/>
          </a:xfrm>
          <a:prstGeom prst="rect">
            <a:avLst/>
          </a:prstGeom>
          <a:noFill/>
          <a:ln>
            <a:noFill/>
          </a:ln>
        </p:spPr>
      </p:pic>
    </p:spTree>
    <p:extLst>
      <p:ext uri="{BB962C8B-B14F-4D97-AF65-F5344CB8AC3E}">
        <p14:creationId xmlns:p14="http://schemas.microsoft.com/office/powerpoint/2010/main" val="2876831217"/>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parking lot</a:t>
            </a:r>
          </a:p>
        </p:txBody>
      </p:sp>
      <p:pic>
        <p:nvPicPr>
          <p:cNvPr id="3" name="Picture 2" descr="A car on top of each other&#10;&#10;Description automatically generated">
            <a:extLst>
              <a:ext uri="{FF2B5EF4-FFF2-40B4-BE49-F238E27FC236}">
                <a16:creationId xmlns:a16="http://schemas.microsoft.com/office/drawing/2014/main" id="{42D03D09-B9D5-60EA-CB28-2B4CE41C543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4655" y="633638"/>
            <a:ext cx="7352437" cy="4034546"/>
          </a:xfrm>
          <a:prstGeom prst="rect">
            <a:avLst/>
          </a:prstGeom>
          <a:noFill/>
          <a:ln>
            <a:noFill/>
          </a:ln>
        </p:spPr>
      </p:pic>
    </p:spTree>
    <p:extLst>
      <p:ext uri="{BB962C8B-B14F-4D97-AF65-F5344CB8AC3E}">
        <p14:creationId xmlns:p14="http://schemas.microsoft.com/office/powerpoint/2010/main" val="2169168108"/>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bright</a:t>
            </a:r>
          </a:p>
        </p:txBody>
      </p:sp>
      <p:pic>
        <p:nvPicPr>
          <p:cNvPr id="3" name="Picture 2" descr="A cartoon of a person&#10;&#10;Description automatically generated">
            <a:extLst>
              <a:ext uri="{FF2B5EF4-FFF2-40B4-BE49-F238E27FC236}">
                <a16:creationId xmlns:a16="http://schemas.microsoft.com/office/drawing/2014/main" id="{11238F48-6ABF-D76E-5A7C-666F1E3FD7C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8367" y="309489"/>
            <a:ext cx="3225984" cy="4494676"/>
          </a:xfrm>
          <a:prstGeom prst="rect">
            <a:avLst/>
          </a:prstGeom>
          <a:noFill/>
          <a:ln>
            <a:noFill/>
          </a:ln>
        </p:spPr>
      </p:pic>
    </p:spTree>
    <p:extLst>
      <p:ext uri="{BB962C8B-B14F-4D97-AF65-F5344CB8AC3E}">
        <p14:creationId xmlns:p14="http://schemas.microsoft.com/office/powerpoint/2010/main" val="1215441928"/>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dark</a:t>
            </a:r>
          </a:p>
        </p:txBody>
      </p:sp>
      <p:pic>
        <p:nvPicPr>
          <p:cNvPr id="4" name="Picture 3" descr="A drawing of a street light&#10;&#10;Description automatically generated">
            <a:extLst>
              <a:ext uri="{FF2B5EF4-FFF2-40B4-BE49-F238E27FC236}">
                <a16:creationId xmlns:a16="http://schemas.microsoft.com/office/drawing/2014/main" id="{E09BB583-130B-4607-C643-719586D3235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2743" y="478302"/>
            <a:ext cx="5586509" cy="4189882"/>
          </a:xfrm>
          <a:prstGeom prst="rect">
            <a:avLst/>
          </a:prstGeom>
          <a:noFill/>
          <a:ln>
            <a:noFill/>
          </a:ln>
        </p:spPr>
      </p:pic>
    </p:spTree>
    <p:extLst>
      <p:ext uri="{BB962C8B-B14F-4D97-AF65-F5344CB8AC3E}">
        <p14:creationId xmlns:p14="http://schemas.microsoft.com/office/powerpoint/2010/main" val="1623776527"/>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
        <p:nvSpPr>
          <p:cNvPr id="6" name="Title 1">
            <a:extLst>
              <a:ext uri="{FF2B5EF4-FFF2-40B4-BE49-F238E27FC236}">
                <a16:creationId xmlns:a16="http://schemas.microsoft.com/office/drawing/2014/main" id="{ACCCE32C-BAA0-1905-18B0-A95DEE43C0CC}"/>
              </a:ext>
            </a:extLst>
          </p:cNvPr>
          <p:cNvSpPr txBox="1">
            <a:spLocks/>
          </p:cNvSpPr>
          <p:nvPr/>
        </p:nvSpPr>
        <p:spPr>
          <a:xfrm>
            <a:off x="73478" y="2606844"/>
            <a:ext cx="12045043" cy="164431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t>A. Be careful in the parking lot!</a:t>
            </a:r>
            <a:br>
              <a:rPr lang="en-US" sz="5400" b="1" dirty="0"/>
            </a:br>
            <a:r>
              <a:rPr lang="en-US" sz="5400" b="1" dirty="0">
                <a:solidFill>
                  <a:srgbClr val="FF0000"/>
                </a:solidFill>
              </a:rPr>
              <a:t>B. Thanks. I always walk on the sidewalk.</a:t>
            </a:r>
            <a:endParaRPr lang="en-US" sz="5400" b="1" dirty="0"/>
          </a:p>
        </p:txBody>
      </p:sp>
    </p:spTree>
    <p:extLst>
      <p:ext uri="{BB962C8B-B14F-4D97-AF65-F5344CB8AC3E}">
        <p14:creationId xmlns:p14="http://schemas.microsoft.com/office/powerpoint/2010/main" val="977797055"/>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332936" y="559467"/>
            <a:ext cx="11859064" cy="5345169"/>
          </a:xfrm>
        </p:spPr>
        <p:txBody>
          <a:bodyPr>
            <a:noAutofit/>
          </a:bodyPr>
          <a:lstStyle/>
          <a:p>
            <a:pPr algn="l"/>
            <a:r>
              <a:rPr lang="en-US" sz="4200" b="1" dirty="0"/>
              <a:t>A. Are you going home now?</a:t>
            </a:r>
            <a:br>
              <a:rPr lang="en-US" sz="4200" b="1" dirty="0"/>
            </a:br>
            <a:r>
              <a:rPr lang="en-US" sz="4200" b="1" dirty="0">
                <a:solidFill>
                  <a:srgbClr val="FF0000"/>
                </a:solidFill>
              </a:rPr>
              <a:t>B. Yes, but first, I have to lock the door.</a:t>
            </a:r>
            <a:br>
              <a:rPr lang="en-US" sz="4200" b="1" dirty="0">
                <a:solidFill>
                  <a:srgbClr val="FF0000"/>
                </a:solidFill>
              </a:rPr>
            </a:br>
            <a:r>
              <a:rPr lang="en-US" sz="4400" b="1" dirty="0"/>
              <a:t>A. Be careful in the parking lot. It can be dangerous in the dark. Sometimes, people who are driving cars can’t see you.</a:t>
            </a:r>
            <a:br>
              <a:rPr lang="en-US" sz="4400" b="1" dirty="0"/>
            </a:br>
            <a:r>
              <a:rPr lang="en-US" sz="4400" b="1" dirty="0">
                <a:solidFill>
                  <a:srgbClr val="FF0000"/>
                </a:solidFill>
              </a:rPr>
              <a:t>B. Don’t worry. I always wear bright clothes and walk on the sidewalk until I cross the parking lot to my car.</a:t>
            </a:r>
            <a:br>
              <a:rPr lang="en-US" sz="4200" b="1" dirty="0">
                <a:solidFill>
                  <a:srgbClr val="FF0000"/>
                </a:solidFill>
              </a:rPr>
            </a:br>
            <a:r>
              <a:rPr lang="en-US" sz="4200" b="1" dirty="0"/>
              <a:t>A. Great! It’s good to be safe!</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Dialogue</a:t>
            </a:r>
          </a:p>
        </p:txBody>
      </p:sp>
    </p:spTree>
    <p:extLst>
      <p:ext uri="{BB962C8B-B14F-4D97-AF65-F5344CB8AC3E}">
        <p14:creationId xmlns:p14="http://schemas.microsoft.com/office/powerpoint/2010/main" val="8565857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February</a:t>
            </a:r>
          </a:p>
        </p:txBody>
      </p:sp>
      <p:pic>
        <p:nvPicPr>
          <p:cNvPr id="4" name="Picture 3">
            <a:extLst>
              <a:ext uri="{FF2B5EF4-FFF2-40B4-BE49-F238E27FC236}">
                <a16:creationId xmlns:a16="http://schemas.microsoft.com/office/drawing/2014/main" id="{CF39DFE3-E3D2-C808-942F-B564490298FB}"/>
              </a:ext>
            </a:extLst>
          </p:cNvPr>
          <p:cNvPicPr>
            <a:picLocks noChangeAspect="1"/>
          </p:cNvPicPr>
          <p:nvPr/>
        </p:nvPicPr>
        <p:blipFill rotWithShape="1">
          <a:blip r:embed="rId2">
            <a:extLst>
              <a:ext uri="{28A0092B-C50C-407E-A947-70E740481C1C}">
                <a14:useLocalDpi xmlns:a14="http://schemas.microsoft.com/office/drawing/2010/main" val="0"/>
              </a:ext>
            </a:extLst>
          </a:blip>
          <a:srcRect l="13072" r="13072"/>
          <a:stretch/>
        </p:blipFill>
        <p:spPr bwMode="auto">
          <a:xfrm>
            <a:off x="3158818" y="-177268"/>
            <a:ext cx="5367921" cy="48454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643972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March</a:t>
            </a:r>
          </a:p>
        </p:txBody>
      </p:sp>
      <p:pic>
        <p:nvPicPr>
          <p:cNvPr id="3" name="Picture 2">
            <a:extLst>
              <a:ext uri="{FF2B5EF4-FFF2-40B4-BE49-F238E27FC236}">
                <a16:creationId xmlns:a16="http://schemas.microsoft.com/office/drawing/2014/main" id="{0E0EFFFF-BF40-D92E-86A1-272000A73B2C}"/>
              </a:ext>
            </a:extLst>
          </p:cNvPr>
          <p:cNvPicPr>
            <a:picLocks noChangeAspect="1"/>
          </p:cNvPicPr>
          <p:nvPr/>
        </p:nvPicPr>
        <p:blipFill>
          <a:blip r:embed="rId2"/>
          <a:stretch>
            <a:fillRect/>
          </a:stretch>
        </p:blipFill>
        <p:spPr>
          <a:xfrm>
            <a:off x="4178640" y="1769862"/>
            <a:ext cx="3834716" cy="2024047"/>
          </a:xfrm>
          <a:prstGeom prst="rect">
            <a:avLst/>
          </a:prstGeom>
        </p:spPr>
      </p:pic>
    </p:spTree>
    <p:extLst>
      <p:ext uri="{BB962C8B-B14F-4D97-AF65-F5344CB8AC3E}">
        <p14:creationId xmlns:p14="http://schemas.microsoft.com/office/powerpoint/2010/main" val="41216620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April</a:t>
            </a:r>
          </a:p>
        </p:txBody>
      </p:sp>
      <p:pic>
        <p:nvPicPr>
          <p:cNvPr id="3" name="Picture 2">
            <a:extLst>
              <a:ext uri="{FF2B5EF4-FFF2-40B4-BE49-F238E27FC236}">
                <a16:creationId xmlns:a16="http://schemas.microsoft.com/office/drawing/2014/main" id="{740065B0-491C-1EDE-79EC-C3FCDBCF162E}"/>
              </a:ext>
            </a:extLst>
          </p:cNvPr>
          <p:cNvPicPr>
            <a:picLocks noChangeAspect="1"/>
          </p:cNvPicPr>
          <p:nvPr/>
        </p:nvPicPr>
        <p:blipFill>
          <a:blip r:embed="rId2">
            <a:extLst>
              <a:ext uri="{28A0092B-C50C-407E-A947-70E740481C1C}">
                <a14:useLocalDpi xmlns:a14="http://schemas.microsoft.com/office/drawing/2010/main" val="0"/>
              </a:ext>
            </a:extLst>
          </a:blip>
          <a:srcRect l="6367" b="18706"/>
          <a:stretch/>
        </p:blipFill>
        <p:spPr>
          <a:xfrm>
            <a:off x="2598449" y="366087"/>
            <a:ext cx="6995098" cy="4048879"/>
          </a:xfrm>
          <a:prstGeom prst="rect">
            <a:avLst/>
          </a:prstGeom>
        </p:spPr>
      </p:pic>
    </p:spTree>
    <p:extLst>
      <p:ext uri="{BB962C8B-B14F-4D97-AF65-F5344CB8AC3E}">
        <p14:creationId xmlns:p14="http://schemas.microsoft.com/office/powerpoint/2010/main" val="4382357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May</a:t>
            </a:r>
          </a:p>
        </p:txBody>
      </p:sp>
      <p:pic>
        <p:nvPicPr>
          <p:cNvPr id="4" name="Picture 3">
            <a:extLst>
              <a:ext uri="{FF2B5EF4-FFF2-40B4-BE49-F238E27FC236}">
                <a16:creationId xmlns:a16="http://schemas.microsoft.com/office/drawing/2014/main" id="{114F8C00-1A0A-A61F-59D1-201451EEFBE0}"/>
              </a:ext>
            </a:extLst>
          </p:cNvPr>
          <p:cNvPicPr>
            <a:picLocks noChangeAspect="1"/>
          </p:cNvPicPr>
          <p:nvPr/>
        </p:nvPicPr>
        <p:blipFill>
          <a:blip r:embed="rId2"/>
          <a:stretch>
            <a:fillRect/>
          </a:stretch>
        </p:blipFill>
        <p:spPr>
          <a:xfrm>
            <a:off x="3949465" y="1871914"/>
            <a:ext cx="4293069" cy="2180074"/>
          </a:xfrm>
          <a:prstGeom prst="rect">
            <a:avLst/>
          </a:prstGeom>
        </p:spPr>
      </p:pic>
    </p:spTree>
    <p:extLst>
      <p:ext uri="{BB962C8B-B14F-4D97-AF65-F5344CB8AC3E}">
        <p14:creationId xmlns:p14="http://schemas.microsoft.com/office/powerpoint/2010/main" val="30265481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June</a:t>
            </a:r>
          </a:p>
        </p:txBody>
      </p:sp>
      <p:pic>
        <p:nvPicPr>
          <p:cNvPr id="3" name="Picture 2">
            <a:extLst>
              <a:ext uri="{FF2B5EF4-FFF2-40B4-BE49-F238E27FC236}">
                <a16:creationId xmlns:a16="http://schemas.microsoft.com/office/drawing/2014/main" id="{C75A14C8-8C82-E4B5-8450-9904D78C7E44}"/>
              </a:ext>
            </a:extLst>
          </p:cNvPr>
          <p:cNvPicPr>
            <a:picLocks noChangeAspect="1"/>
          </p:cNvPicPr>
          <p:nvPr/>
        </p:nvPicPr>
        <p:blipFill>
          <a:blip r:embed="rId2"/>
          <a:stretch>
            <a:fillRect/>
          </a:stretch>
        </p:blipFill>
        <p:spPr>
          <a:xfrm>
            <a:off x="3981157" y="1968931"/>
            <a:ext cx="4465298" cy="2303980"/>
          </a:xfrm>
          <a:prstGeom prst="rect">
            <a:avLst/>
          </a:prstGeom>
        </p:spPr>
      </p:pic>
    </p:spTree>
    <p:extLst>
      <p:ext uri="{BB962C8B-B14F-4D97-AF65-F5344CB8AC3E}">
        <p14:creationId xmlns:p14="http://schemas.microsoft.com/office/powerpoint/2010/main" val="2689890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9" y="4972984"/>
            <a:ext cx="10515600" cy="1325563"/>
          </a:xfrm>
        </p:spPr>
        <p:txBody>
          <a:bodyPr>
            <a:normAutofit/>
          </a:bodyPr>
          <a:lstStyle/>
          <a:p>
            <a:pPr algn="ctr"/>
            <a:r>
              <a:rPr lang="en-US" sz="8800" b="1" dirty="0"/>
              <a:t>Good afternoon.</a:t>
            </a:r>
          </a:p>
        </p:txBody>
      </p:sp>
      <p:pic>
        <p:nvPicPr>
          <p:cNvPr id="3" name="Picture 2">
            <a:extLst>
              <a:ext uri="{FF2B5EF4-FFF2-40B4-BE49-F238E27FC236}">
                <a16:creationId xmlns:a16="http://schemas.microsoft.com/office/drawing/2014/main" id="{6052EA82-E2B9-813B-8195-973040943882}"/>
              </a:ext>
            </a:extLst>
          </p:cNvPr>
          <p:cNvPicPr>
            <a:picLocks noChangeAspect="1"/>
          </p:cNvPicPr>
          <p:nvPr/>
        </p:nvPicPr>
        <p:blipFill>
          <a:blip r:embed="rId2">
            <a:extLst>
              <a:ext uri="{28A0092B-C50C-407E-A947-70E740481C1C}">
                <a14:useLocalDpi xmlns:a14="http://schemas.microsoft.com/office/drawing/2010/main" val="0"/>
              </a:ext>
            </a:extLst>
          </a:blip>
          <a:srcRect l="1874" b="15153"/>
          <a:stretch/>
        </p:blipFill>
        <p:spPr>
          <a:xfrm>
            <a:off x="3429631" y="-84461"/>
            <a:ext cx="5332737" cy="4856909"/>
          </a:xfrm>
          <a:prstGeom prst="rect">
            <a:avLst/>
          </a:prstGeom>
        </p:spPr>
      </p:pic>
    </p:spTree>
    <p:extLst>
      <p:ext uri="{BB962C8B-B14F-4D97-AF65-F5344CB8AC3E}">
        <p14:creationId xmlns:p14="http://schemas.microsoft.com/office/powerpoint/2010/main" val="30595730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July</a:t>
            </a:r>
          </a:p>
        </p:txBody>
      </p:sp>
      <p:pic>
        <p:nvPicPr>
          <p:cNvPr id="4" name="Picture 3">
            <a:extLst>
              <a:ext uri="{FF2B5EF4-FFF2-40B4-BE49-F238E27FC236}">
                <a16:creationId xmlns:a16="http://schemas.microsoft.com/office/drawing/2014/main" id="{8FA0ADE3-BC35-C7B4-7588-82B958EC1EBB}"/>
              </a:ext>
            </a:extLst>
          </p:cNvPr>
          <p:cNvPicPr>
            <a:picLocks noChangeAspect="1"/>
          </p:cNvPicPr>
          <p:nvPr/>
        </p:nvPicPr>
        <p:blipFill>
          <a:blip r:embed="rId2"/>
          <a:stretch>
            <a:fillRect/>
          </a:stretch>
        </p:blipFill>
        <p:spPr>
          <a:xfrm>
            <a:off x="3565603" y="1861567"/>
            <a:ext cx="5060789" cy="2663162"/>
          </a:xfrm>
          <a:prstGeom prst="rect">
            <a:avLst/>
          </a:prstGeom>
        </p:spPr>
      </p:pic>
    </p:spTree>
    <p:extLst>
      <p:ext uri="{BB962C8B-B14F-4D97-AF65-F5344CB8AC3E}">
        <p14:creationId xmlns:p14="http://schemas.microsoft.com/office/powerpoint/2010/main" val="33193162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August</a:t>
            </a:r>
          </a:p>
        </p:txBody>
      </p:sp>
      <p:pic>
        <p:nvPicPr>
          <p:cNvPr id="4" name="Picture 3">
            <a:extLst>
              <a:ext uri="{FF2B5EF4-FFF2-40B4-BE49-F238E27FC236}">
                <a16:creationId xmlns:a16="http://schemas.microsoft.com/office/drawing/2014/main" id="{F7182C43-C254-506E-498A-3CC185668991}"/>
              </a:ext>
            </a:extLst>
          </p:cNvPr>
          <p:cNvPicPr>
            <a:picLocks noChangeAspect="1"/>
          </p:cNvPicPr>
          <p:nvPr/>
        </p:nvPicPr>
        <p:blipFill rotWithShape="1">
          <a:blip r:embed="rId2">
            <a:extLst>
              <a:ext uri="{28A0092B-C50C-407E-A947-70E740481C1C}">
                <a14:useLocalDpi xmlns:a14="http://schemas.microsoft.com/office/drawing/2010/main" val="0"/>
              </a:ext>
            </a:extLst>
          </a:blip>
          <a:srcRect l="10590" r="10590" b="25214"/>
          <a:stretch/>
        </p:blipFill>
        <p:spPr bwMode="auto">
          <a:xfrm>
            <a:off x="2792766" y="165403"/>
            <a:ext cx="6400721" cy="40488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65209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September</a:t>
            </a:r>
          </a:p>
        </p:txBody>
      </p:sp>
      <p:pic>
        <p:nvPicPr>
          <p:cNvPr id="3" name="Picture 2">
            <a:extLst>
              <a:ext uri="{FF2B5EF4-FFF2-40B4-BE49-F238E27FC236}">
                <a16:creationId xmlns:a16="http://schemas.microsoft.com/office/drawing/2014/main" id="{4B582EC6-D9DE-5034-FB2C-25C30EAE2D35}"/>
              </a:ext>
            </a:extLst>
          </p:cNvPr>
          <p:cNvPicPr>
            <a:picLocks noChangeAspect="1"/>
          </p:cNvPicPr>
          <p:nvPr/>
        </p:nvPicPr>
        <p:blipFill>
          <a:blip r:embed="rId2"/>
          <a:stretch>
            <a:fillRect/>
          </a:stretch>
        </p:blipFill>
        <p:spPr>
          <a:xfrm>
            <a:off x="3517154" y="1213142"/>
            <a:ext cx="5157691" cy="3026233"/>
          </a:xfrm>
          <a:prstGeom prst="rect">
            <a:avLst/>
          </a:prstGeom>
        </p:spPr>
      </p:pic>
    </p:spTree>
    <p:extLst>
      <p:ext uri="{BB962C8B-B14F-4D97-AF65-F5344CB8AC3E}">
        <p14:creationId xmlns:p14="http://schemas.microsoft.com/office/powerpoint/2010/main" val="39375475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October</a:t>
            </a:r>
          </a:p>
        </p:txBody>
      </p:sp>
      <p:pic>
        <p:nvPicPr>
          <p:cNvPr id="6" name="Picture 5">
            <a:extLst>
              <a:ext uri="{FF2B5EF4-FFF2-40B4-BE49-F238E27FC236}">
                <a16:creationId xmlns:a16="http://schemas.microsoft.com/office/drawing/2014/main" id="{556A833A-2DB1-1BCA-D39E-0B34BD880DF0}"/>
              </a:ext>
            </a:extLst>
          </p:cNvPr>
          <p:cNvPicPr>
            <a:picLocks noChangeAspect="1"/>
          </p:cNvPicPr>
          <p:nvPr/>
        </p:nvPicPr>
        <p:blipFill>
          <a:blip r:embed="rId2"/>
          <a:stretch>
            <a:fillRect/>
          </a:stretch>
        </p:blipFill>
        <p:spPr>
          <a:xfrm>
            <a:off x="3685735" y="1882726"/>
            <a:ext cx="4984307" cy="2511412"/>
          </a:xfrm>
          <a:prstGeom prst="rect">
            <a:avLst/>
          </a:prstGeom>
        </p:spPr>
      </p:pic>
    </p:spTree>
    <p:extLst>
      <p:ext uri="{BB962C8B-B14F-4D97-AF65-F5344CB8AC3E}">
        <p14:creationId xmlns:p14="http://schemas.microsoft.com/office/powerpoint/2010/main" val="36394599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November</a:t>
            </a:r>
          </a:p>
        </p:txBody>
      </p:sp>
      <p:pic>
        <p:nvPicPr>
          <p:cNvPr id="3" name="Picture 2">
            <a:extLst>
              <a:ext uri="{FF2B5EF4-FFF2-40B4-BE49-F238E27FC236}">
                <a16:creationId xmlns:a16="http://schemas.microsoft.com/office/drawing/2014/main" id="{279E0832-CA37-FC7E-D625-D75D06C8B250}"/>
              </a:ext>
            </a:extLst>
          </p:cNvPr>
          <p:cNvPicPr>
            <a:picLocks noChangeAspect="1"/>
          </p:cNvPicPr>
          <p:nvPr/>
        </p:nvPicPr>
        <p:blipFill>
          <a:blip r:embed="rId2"/>
          <a:stretch>
            <a:fillRect/>
          </a:stretch>
        </p:blipFill>
        <p:spPr>
          <a:xfrm>
            <a:off x="3854483" y="1955409"/>
            <a:ext cx="4703846" cy="2447172"/>
          </a:xfrm>
          <a:prstGeom prst="rect">
            <a:avLst/>
          </a:prstGeom>
        </p:spPr>
      </p:pic>
    </p:spTree>
    <p:extLst>
      <p:ext uri="{BB962C8B-B14F-4D97-AF65-F5344CB8AC3E}">
        <p14:creationId xmlns:p14="http://schemas.microsoft.com/office/powerpoint/2010/main" val="37770572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December</a:t>
            </a:r>
          </a:p>
        </p:txBody>
      </p:sp>
      <p:pic>
        <p:nvPicPr>
          <p:cNvPr id="3" name="Picture 2">
            <a:extLst>
              <a:ext uri="{FF2B5EF4-FFF2-40B4-BE49-F238E27FC236}">
                <a16:creationId xmlns:a16="http://schemas.microsoft.com/office/drawing/2014/main" id="{AF70DCF3-45B4-6DB1-83A8-63EAEACD6337}"/>
              </a:ext>
            </a:extLst>
          </p:cNvPr>
          <p:cNvPicPr>
            <a:picLocks noChangeAspect="1"/>
          </p:cNvPicPr>
          <p:nvPr/>
        </p:nvPicPr>
        <p:blipFill rotWithShape="1">
          <a:blip r:embed="rId2">
            <a:extLst>
              <a:ext uri="{28A0092B-C50C-407E-A947-70E740481C1C}">
                <a14:useLocalDpi xmlns:a14="http://schemas.microsoft.com/office/drawing/2010/main" val="0"/>
              </a:ext>
            </a:extLst>
          </a:blip>
          <a:srcRect l="5825" r="5825" b="24689"/>
          <a:stretch/>
        </p:blipFill>
        <p:spPr bwMode="auto">
          <a:xfrm>
            <a:off x="2377440" y="440140"/>
            <a:ext cx="7103943" cy="40370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881411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3190142" y="2246202"/>
            <a:ext cx="6149340" cy="1690346"/>
          </a:xfrm>
        </p:spPr>
        <p:txBody>
          <a:bodyPr>
            <a:noAutofit/>
          </a:bodyPr>
          <a:lstStyle/>
          <a:p>
            <a:pPr algn="l"/>
            <a:r>
              <a:rPr lang="en-US" sz="5400" b="1" dirty="0"/>
              <a:t>A. What month is it?</a:t>
            </a:r>
            <a:br>
              <a:rPr lang="en-US" sz="5400" b="1" dirty="0"/>
            </a:br>
            <a:r>
              <a:rPr lang="en-US" sz="5400" b="1" dirty="0">
                <a:solidFill>
                  <a:srgbClr val="FF0000"/>
                </a:solidFill>
              </a:rPr>
              <a:t>B. It’s </a:t>
            </a:r>
            <a:r>
              <a:rPr lang="en-US" sz="5400" b="1" u="sng" dirty="0">
                <a:solidFill>
                  <a:srgbClr val="FF0000"/>
                </a:solidFill>
              </a:rPr>
              <a:t>September</a:t>
            </a:r>
            <a:r>
              <a:rPr lang="en-US" sz="5400" b="1" dirty="0">
                <a:solidFill>
                  <a:srgbClr val="FF0000"/>
                </a:solidFill>
              </a:rPr>
              <a:t>.</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6631228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268730" y="1852953"/>
            <a:ext cx="9654540" cy="3152093"/>
          </a:xfrm>
        </p:spPr>
        <p:txBody>
          <a:bodyPr>
            <a:noAutofit/>
          </a:bodyPr>
          <a:lstStyle/>
          <a:p>
            <a:pPr algn="l"/>
            <a:r>
              <a:rPr lang="en-US" sz="5400" b="1" dirty="0"/>
              <a:t>A. What month is it?</a:t>
            </a:r>
            <a:br>
              <a:rPr lang="en-US" sz="5400" b="1" dirty="0"/>
            </a:br>
            <a:r>
              <a:rPr lang="en-US" sz="5400" b="1" dirty="0">
                <a:solidFill>
                  <a:srgbClr val="FF0000"/>
                </a:solidFill>
              </a:rPr>
              <a:t>B. It’s September.</a:t>
            </a:r>
            <a:br>
              <a:rPr lang="en-US" sz="5400" b="1" dirty="0"/>
            </a:br>
            <a:r>
              <a:rPr lang="en-US" sz="5400" b="1" dirty="0"/>
              <a:t>A. What’s the date?</a:t>
            </a:r>
            <a:br>
              <a:rPr lang="en-US" sz="5400" b="1" dirty="0"/>
            </a:br>
            <a:r>
              <a:rPr lang="en-US" sz="5400" b="1" dirty="0">
                <a:solidFill>
                  <a:srgbClr val="FF0000"/>
                </a:solidFill>
              </a:rPr>
              <a:t>B. It’s Wednesday, September 4.</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Dialogue</a:t>
            </a:r>
          </a:p>
        </p:txBody>
      </p:sp>
    </p:spTree>
    <p:extLst>
      <p:ext uri="{BB962C8B-B14F-4D97-AF65-F5344CB8AC3E}">
        <p14:creationId xmlns:p14="http://schemas.microsoft.com/office/powerpoint/2010/main" val="1918836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400" b="1" dirty="0"/>
              <a:t>Lesson 5: Go, Go, Go!</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470172"/>
            <a:ext cx="7035394" cy="4922279"/>
          </a:xfrm>
          <a:prstGeom prst="rect">
            <a:avLst/>
          </a:prstGeom>
          <a:ln>
            <a:solidFill>
              <a:schemeClr val="tx1"/>
            </a:solidFill>
          </a:ln>
        </p:spPr>
      </p:pic>
    </p:spTree>
    <p:extLst>
      <p:ext uri="{BB962C8B-B14F-4D97-AF65-F5344CB8AC3E}">
        <p14:creationId xmlns:p14="http://schemas.microsoft.com/office/powerpoint/2010/main" val="28106334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hour</a:t>
            </a:r>
          </a:p>
        </p:txBody>
      </p:sp>
      <p:pic>
        <p:nvPicPr>
          <p:cNvPr id="3" name="Picture 2" descr="A clock with a arrow pointing to the time&#10;&#10;Description automatically generated">
            <a:extLst>
              <a:ext uri="{FF2B5EF4-FFF2-40B4-BE49-F238E27FC236}">
                <a16:creationId xmlns:a16="http://schemas.microsoft.com/office/drawing/2014/main" id="{C3A86FDF-E9B0-8188-37C5-BB24A5939B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97" t="7877" r="10743" b="9532"/>
          <a:stretch/>
        </p:blipFill>
        <p:spPr bwMode="auto">
          <a:xfrm>
            <a:off x="4139563" y="743884"/>
            <a:ext cx="3912870" cy="39243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4909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Good evening.</a:t>
            </a:r>
          </a:p>
        </p:txBody>
      </p:sp>
      <p:pic>
        <p:nvPicPr>
          <p:cNvPr id="4" name="Picture 3">
            <a:extLst>
              <a:ext uri="{FF2B5EF4-FFF2-40B4-BE49-F238E27FC236}">
                <a16:creationId xmlns:a16="http://schemas.microsoft.com/office/drawing/2014/main" id="{B0464C5F-7A1D-A394-FEA6-9C5EEB871A0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31316" y="205501"/>
            <a:ext cx="4529368" cy="4462683"/>
          </a:xfrm>
          <a:prstGeom prst="rect">
            <a:avLst/>
          </a:prstGeom>
        </p:spPr>
      </p:pic>
    </p:spTree>
    <p:extLst>
      <p:ext uri="{BB962C8B-B14F-4D97-AF65-F5344CB8AC3E}">
        <p14:creationId xmlns:p14="http://schemas.microsoft.com/office/powerpoint/2010/main" val="30774880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minute</a:t>
            </a:r>
          </a:p>
        </p:txBody>
      </p:sp>
      <p:pic>
        <p:nvPicPr>
          <p:cNvPr id="4" name="Picture 3" descr="A clock with arrows pointing at the time&#10;&#10;Description automatically generated">
            <a:extLst>
              <a:ext uri="{FF2B5EF4-FFF2-40B4-BE49-F238E27FC236}">
                <a16:creationId xmlns:a16="http://schemas.microsoft.com/office/drawing/2014/main" id="{4119967E-26E3-0F29-B041-D5C2C089D55C}"/>
              </a:ext>
            </a:extLst>
          </p:cNvPr>
          <p:cNvPicPr>
            <a:picLocks noChangeAspect="1"/>
          </p:cNvPicPr>
          <p:nvPr/>
        </p:nvPicPr>
        <p:blipFill rotWithShape="1">
          <a:blip r:embed="rId2">
            <a:extLst>
              <a:ext uri="{28A0092B-C50C-407E-A947-70E740481C1C}">
                <a14:useLocalDpi xmlns:a14="http://schemas.microsoft.com/office/drawing/2010/main" val="0"/>
              </a:ext>
            </a:extLst>
          </a:blip>
          <a:srcRect l="26667" t="19017" r="25901" b="18360"/>
          <a:stretch/>
        </p:blipFill>
        <p:spPr bwMode="auto">
          <a:xfrm>
            <a:off x="3875403" y="759124"/>
            <a:ext cx="4441190" cy="39090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753416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second</a:t>
            </a:r>
          </a:p>
        </p:txBody>
      </p:sp>
      <p:pic>
        <p:nvPicPr>
          <p:cNvPr id="3" name="Picture 2" descr="A black and white clock&#10;&#10;Description automatically generated">
            <a:extLst>
              <a:ext uri="{FF2B5EF4-FFF2-40B4-BE49-F238E27FC236}">
                <a16:creationId xmlns:a16="http://schemas.microsoft.com/office/drawing/2014/main" id="{4B1C6E3F-8CEF-E7C3-A1E3-B3E1EAFDC57A}"/>
              </a:ext>
            </a:extLst>
          </p:cNvPr>
          <p:cNvPicPr>
            <a:picLocks noChangeAspect="1"/>
          </p:cNvPicPr>
          <p:nvPr/>
        </p:nvPicPr>
        <p:blipFill rotWithShape="1">
          <a:blip r:embed="rId2">
            <a:extLst>
              <a:ext uri="{28A0092B-C50C-407E-A947-70E740481C1C}">
                <a14:useLocalDpi xmlns:a14="http://schemas.microsoft.com/office/drawing/2010/main" val="0"/>
              </a:ext>
            </a:extLst>
          </a:blip>
          <a:srcRect l="30702" t="22368" r="29386" b="23355"/>
          <a:stretch/>
        </p:blipFill>
        <p:spPr bwMode="auto">
          <a:xfrm>
            <a:off x="3852860" y="601009"/>
            <a:ext cx="4486275" cy="40671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269745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watch</a:t>
            </a:r>
          </a:p>
        </p:txBody>
      </p:sp>
      <p:pic>
        <p:nvPicPr>
          <p:cNvPr id="4" name="Picture 3" descr="A cartoon of a wrist watch&#10;&#10;Description automatically generated">
            <a:extLst>
              <a:ext uri="{FF2B5EF4-FFF2-40B4-BE49-F238E27FC236}">
                <a16:creationId xmlns:a16="http://schemas.microsoft.com/office/drawing/2014/main" id="{3B0798FF-B28E-05A1-7208-5CE8B269D558}"/>
              </a:ext>
            </a:extLst>
          </p:cNvPr>
          <p:cNvPicPr>
            <a:picLocks noChangeAspect="1"/>
          </p:cNvPicPr>
          <p:nvPr/>
        </p:nvPicPr>
        <p:blipFill rotWithShape="1">
          <a:blip r:embed="rId2">
            <a:extLst>
              <a:ext uri="{28A0092B-C50C-407E-A947-70E740481C1C}">
                <a14:useLocalDpi xmlns:a14="http://schemas.microsoft.com/office/drawing/2010/main" val="0"/>
              </a:ext>
            </a:extLst>
          </a:blip>
          <a:srcRect l="13935" t="9598" r="12063" b="12778"/>
          <a:stretch/>
        </p:blipFill>
        <p:spPr bwMode="auto">
          <a:xfrm>
            <a:off x="4442017" y="407768"/>
            <a:ext cx="5349095" cy="43588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57462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start</a:t>
            </a:r>
          </a:p>
        </p:txBody>
      </p:sp>
      <p:pic>
        <p:nvPicPr>
          <p:cNvPr id="3" name="Picture 2" descr="A cartoon of a person on a starting block&#10;&#10;Description automatically generated">
            <a:extLst>
              <a:ext uri="{FF2B5EF4-FFF2-40B4-BE49-F238E27FC236}">
                <a16:creationId xmlns:a16="http://schemas.microsoft.com/office/drawing/2014/main" id="{4A606182-93DB-596C-0A42-3816666A270C}"/>
              </a:ext>
            </a:extLst>
          </p:cNvPr>
          <p:cNvPicPr>
            <a:picLocks noChangeAspect="1"/>
          </p:cNvPicPr>
          <p:nvPr/>
        </p:nvPicPr>
        <p:blipFill rotWithShape="1">
          <a:blip r:embed="rId2" cstate="print">
            <a:clrChange>
              <a:clrFrom>
                <a:srgbClr val="FDFEF9"/>
              </a:clrFrom>
              <a:clrTo>
                <a:srgbClr val="FDFEF9">
                  <a:alpha val="0"/>
                </a:srgbClr>
              </a:clrTo>
            </a:clrChange>
            <a:extLst>
              <a:ext uri="{28A0092B-C50C-407E-A947-70E740481C1C}">
                <a14:useLocalDpi xmlns:a14="http://schemas.microsoft.com/office/drawing/2010/main" val="0"/>
              </a:ext>
            </a:extLst>
          </a:blip>
          <a:srcRect l="6579" t="8228" r="10746" b="15506"/>
          <a:stretch/>
        </p:blipFill>
        <p:spPr bwMode="auto">
          <a:xfrm>
            <a:off x="3362179" y="764251"/>
            <a:ext cx="5789368" cy="370081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27481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stop</a:t>
            </a:r>
          </a:p>
        </p:txBody>
      </p:sp>
      <p:pic>
        <p:nvPicPr>
          <p:cNvPr id="4" name="Picture 3" descr="A stop sign with white text&#10;&#10;Description automatically generated">
            <a:extLst>
              <a:ext uri="{FF2B5EF4-FFF2-40B4-BE49-F238E27FC236}">
                <a16:creationId xmlns:a16="http://schemas.microsoft.com/office/drawing/2014/main" id="{1ECB4313-2056-2057-F6A8-1FDF8DFC6ADA}"/>
              </a:ext>
            </a:extLst>
          </p:cNvPr>
          <p:cNvPicPr>
            <a:picLocks noChangeAspect="1"/>
          </p:cNvPicPr>
          <p:nvPr/>
        </p:nvPicPr>
        <p:blipFill rotWithShape="1">
          <a:blip r:embed="rId2">
            <a:extLst>
              <a:ext uri="{28A0092B-C50C-407E-A947-70E740481C1C}">
                <a14:useLocalDpi xmlns:a14="http://schemas.microsoft.com/office/drawing/2010/main" val="0"/>
              </a:ext>
            </a:extLst>
          </a:blip>
          <a:srcRect l="23684" r="20175"/>
          <a:stretch/>
        </p:blipFill>
        <p:spPr bwMode="auto">
          <a:xfrm>
            <a:off x="3957887" y="-114095"/>
            <a:ext cx="4276222" cy="50777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036469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run</a:t>
            </a:r>
          </a:p>
        </p:txBody>
      </p:sp>
      <p:pic>
        <p:nvPicPr>
          <p:cNvPr id="3" name="Picture 2">
            <a:extLst>
              <a:ext uri="{FF2B5EF4-FFF2-40B4-BE49-F238E27FC236}">
                <a16:creationId xmlns:a16="http://schemas.microsoft.com/office/drawing/2014/main" id="{72D3443C-ABB8-E5D8-9704-F6D45CC01684}"/>
              </a:ext>
            </a:extLst>
          </p:cNvPr>
          <p:cNvPicPr>
            <a:picLocks noChangeAspect="1"/>
          </p:cNvPicPr>
          <p:nvPr/>
        </p:nvPicPr>
        <p:blipFill>
          <a:blip r:embed="rId2"/>
          <a:stretch>
            <a:fillRect/>
          </a:stretch>
        </p:blipFill>
        <p:spPr>
          <a:xfrm>
            <a:off x="4495659" y="83595"/>
            <a:ext cx="3200677" cy="4584589"/>
          </a:xfrm>
          <a:prstGeom prst="rect">
            <a:avLst/>
          </a:prstGeom>
        </p:spPr>
      </p:pic>
    </p:spTree>
    <p:extLst>
      <p:ext uri="{BB962C8B-B14F-4D97-AF65-F5344CB8AC3E}">
        <p14:creationId xmlns:p14="http://schemas.microsoft.com/office/powerpoint/2010/main" val="3266176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throw</a:t>
            </a:r>
          </a:p>
        </p:txBody>
      </p:sp>
      <p:pic>
        <p:nvPicPr>
          <p:cNvPr id="4" name="Picture 3" descr="A cartoon of a child throwing a ball&#10;&#10;Description automatically generated">
            <a:extLst>
              <a:ext uri="{FF2B5EF4-FFF2-40B4-BE49-F238E27FC236}">
                <a16:creationId xmlns:a16="http://schemas.microsoft.com/office/drawing/2014/main" id="{7C84C303-DFAA-557D-D647-8FD6A90624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14" t="20851" r="-714" b="2857"/>
          <a:stretch/>
        </p:blipFill>
        <p:spPr bwMode="auto">
          <a:xfrm>
            <a:off x="4143373" y="199689"/>
            <a:ext cx="3905250" cy="44684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517179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kick</a:t>
            </a:r>
          </a:p>
        </p:txBody>
      </p:sp>
      <p:pic>
        <p:nvPicPr>
          <p:cNvPr id="3" name="Picture 2">
            <a:extLst>
              <a:ext uri="{FF2B5EF4-FFF2-40B4-BE49-F238E27FC236}">
                <a16:creationId xmlns:a16="http://schemas.microsoft.com/office/drawing/2014/main" id="{F320D7AB-35F7-2CEF-9C18-4F97D34B0853}"/>
              </a:ext>
            </a:extLst>
          </p:cNvPr>
          <p:cNvPicPr>
            <a:picLocks noChangeAspect="1"/>
          </p:cNvPicPr>
          <p:nvPr/>
        </p:nvPicPr>
        <p:blipFill>
          <a:blip r:embed="rId2"/>
          <a:stretch>
            <a:fillRect/>
          </a:stretch>
        </p:blipFill>
        <p:spPr>
          <a:xfrm>
            <a:off x="4044516" y="345745"/>
            <a:ext cx="4102964" cy="4322439"/>
          </a:xfrm>
          <a:prstGeom prst="rect">
            <a:avLst/>
          </a:prstGeom>
        </p:spPr>
      </p:pic>
    </p:spTree>
    <p:extLst>
      <p:ext uri="{BB962C8B-B14F-4D97-AF65-F5344CB8AC3E}">
        <p14:creationId xmlns:p14="http://schemas.microsoft.com/office/powerpoint/2010/main" val="20753924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418612" y="2186941"/>
            <a:ext cx="9354775" cy="1724463"/>
          </a:xfrm>
        </p:spPr>
        <p:txBody>
          <a:bodyPr>
            <a:noAutofit/>
          </a:bodyPr>
          <a:lstStyle/>
          <a:p>
            <a:pPr algn="l"/>
            <a:r>
              <a:rPr lang="en-US" sz="5400" b="1" dirty="0"/>
              <a:t>A. Can you </a:t>
            </a:r>
            <a:r>
              <a:rPr lang="en-US" sz="5400" b="1" u="sng" dirty="0"/>
              <a:t>run</a:t>
            </a:r>
            <a:r>
              <a:rPr lang="en-US" sz="5400" b="1" dirty="0"/>
              <a:t> for five </a:t>
            </a:r>
            <a:r>
              <a:rPr lang="en-US" sz="5400" b="1" u="sng" dirty="0"/>
              <a:t>minutes</a:t>
            </a:r>
            <a:r>
              <a:rPr lang="en-US" sz="5400" b="1" dirty="0"/>
              <a:t>?</a:t>
            </a:r>
            <a:br>
              <a:rPr lang="en-US" sz="5400" b="1" dirty="0"/>
            </a:br>
            <a:r>
              <a:rPr lang="en-US" sz="5400" b="1" dirty="0">
                <a:solidFill>
                  <a:srgbClr val="FF0000"/>
                </a:solidFill>
              </a:rPr>
              <a:t>B. Yes, I can!</a:t>
            </a:r>
            <a:endParaRPr lang="en-US" sz="54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22648639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68812" y="1760865"/>
            <a:ext cx="12191999" cy="3054915"/>
          </a:xfrm>
        </p:spPr>
        <p:txBody>
          <a:bodyPr>
            <a:noAutofit/>
          </a:bodyPr>
          <a:lstStyle/>
          <a:p>
            <a:pPr algn="l"/>
            <a:r>
              <a:rPr lang="en-US" sz="5200" b="1" dirty="0"/>
              <a:t>A. Dad, I am running!</a:t>
            </a:r>
            <a:br>
              <a:rPr lang="en-US" sz="5200" b="1" dirty="0"/>
            </a:br>
            <a:r>
              <a:rPr lang="en-US" sz="5200" b="1" dirty="0">
                <a:solidFill>
                  <a:srgbClr val="FF0000"/>
                </a:solidFill>
              </a:rPr>
              <a:t>B. Great job! Can you run for five minutes?</a:t>
            </a:r>
            <a:br>
              <a:rPr lang="en-US" sz="5200" b="1" dirty="0">
                <a:solidFill>
                  <a:srgbClr val="FF0000"/>
                </a:solidFill>
              </a:rPr>
            </a:br>
            <a:r>
              <a:rPr lang="en-US" sz="5200" b="1" dirty="0"/>
              <a:t>A. Yes, I can!</a:t>
            </a:r>
            <a:br>
              <a:rPr lang="en-US" sz="5200" b="1" dirty="0">
                <a:solidFill>
                  <a:srgbClr val="FF0000"/>
                </a:solidFill>
              </a:rPr>
            </a:br>
            <a:r>
              <a:rPr lang="en-US" sz="5200" b="1" dirty="0">
                <a:solidFill>
                  <a:srgbClr val="FF0000"/>
                </a:solidFill>
              </a:rPr>
              <a:t>B. I am starting my watch! Go!</a:t>
            </a:r>
            <a:endParaRPr lang="en-US" sz="52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Dialogue</a:t>
            </a:r>
          </a:p>
        </p:txBody>
      </p:sp>
    </p:spTree>
    <p:extLst>
      <p:ext uri="{BB962C8B-B14F-4D97-AF65-F5344CB8AC3E}">
        <p14:creationId xmlns:p14="http://schemas.microsoft.com/office/powerpoint/2010/main" val="124621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Tell me about yourself.</a:t>
            </a:r>
          </a:p>
        </p:txBody>
      </p:sp>
      <p:pic>
        <p:nvPicPr>
          <p:cNvPr id="3" name="Picture 2">
            <a:extLst>
              <a:ext uri="{FF2B5EF4-FFF2-40B4-BE49-F238E27FC236}">
                <a16:creationId xmlns:a16="http://schemas.microsoft.com/office/drawing/2014/main" id="{D6AB3986-8AF8-1347-ED9D-435BF787F08C}"/>
              </a:ext>
            </a:extLst>
          </p:cNvPr>
          <p:cNvPicPr>
            <a:picLocks noChangeAspect="1"/>
          </p:cNvPicPr>
          <p:nvPr/>
        </p:nvPicPr>
        <p:blipFill>
          <a:blip r:embed="rId2">
            <a:extLst>
              <a:ext uri="{28A0092B-C50C-407E-A947-70E740481C1C}">
                <a14:useLocalDpi xmlns:a14="http://schemas.microsoft.com/office/drawing/2010/main" val="0"/>
              </a:ext>
            </a:extLst>
          </a:blip>
          <a:srcRect b="14837"/>
          <a:stretch/>
        </p:blipFill>
        <p:spPr>
          <a:xfrm>
            <a:off x="3418449" y="-431961"/>
            <a:ext cx="5346288" cy="5100145"/>
          </a:xfrm>
          <a:prstGeom prst="rect">
            <a:avLst/>
          </a:prstGeom>
        </p:spPr>
      </p:pic>
    </p:spTree>
    <p:extLst>
      <p:ext uri="{BB962C8B-B14F-4D97-AF65-F5344CB8AC3E}">
        <p14:creationId xmlns:p14="http://schemas.microsoft.com/office/powerpoint/2010/main" val="34817333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400" b="1" dirty="0"/>
              <a:t>Lesson 6: Every Day, I Get Up.</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438536"/>
            <a:ext cx="7035394" cy="4985550"/>
          </a:xfrm>
          <a:prstGeom prst="rect">
            <a:avLst/>
          </a:prstGeom>
          <a:ln>
            <a:solidFill>
              <a:schemeClr val="tx1"/>
            </a:solidFill>
          </a:ln>
        </p:spPr>
      </p:pic>
    </p:spTree>
    <p:extLst>
      <p:ext uri="{BB962C8B-B14F-4D97-AF65-F5344CB8AC3E}">
        <p14:creationId xmlns:p14="http://schemas.microsoft.com/office/powerpoint/2010/main" val="17326294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every day</a:t>
            </a:r>
          </a:p>
        </p:txBody>
      </p:sp>
      <p:pic>
        <p:nvPicPr>
          <p:cNvPr id="3" name="Picture 2" descr="A check marks on a white background&#10;&#10;Description automatically generated">
            <a:extLst>
              <a:ext uri="{FF2B5EF4-FFF2-40B4-BE49-F238E27FC236}">
                <a16:creationId xmlns:a16="http://schemas.microsoft.com/office/drawing/2014/main" id="{2DE990D2-8DB2-5CDD-5667-A69C6DE606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02" t="2018" r="2193" b="1110"/>
          <a:stretch/>
        </p:blipFill>
        <p:spPr bwMode="auto">
          <a:xfrm>
            <a:off x="2631684" y="1260431"/>
            <a:ext cx="6928632" cy="31673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610232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get up</a:t>
            </a:r>
          </a:p>
        </p:txBody>
      </p:sp>
      <p:pic>
        <p:nvPicPr>
          <p:cNvPr id="4" name="Picture 3" descr="A cartoon of a person stretching in bed&#10;&#10;Description automatically generated">
            <a:extLst>
              <a:ext uri="{FF2B5EF4-FFF2-40B4-BE49-F238E27FC236}">
                <a16:creationId xmlns:a16="http://schemas.microsoft.com/office/drawing/2014/main" id="{36167C5B-D810-E1A1-F11D-CB831312A3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530" t="10859" r="15158" b="3281"/>
          <a:stretch/>
        </p:blipFill>
        <p:spPr bwMode="auto">
          <a:xfrm>
            <a:off x="3691742" y="390478"/>
            <a:ext cx="4808511" cy="448872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778441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go to sleep</a:t>
            </a:r>
          </a:p>
        </p:txBody>
      </p:sp>
      <p:pic>
        <p:nvPicPr>
          <p:cNvPr id="3" name="Picture 2">
            <a:extLst>
              <a:ext uri="{FF2B5EF4-FFF2-40B4-BE49-F238E27FC236}">
                <a16:creationId xmlns:a16="http://schemas.microsoft.com/office/drawing/2014/main" id="{428F12B2-E0A7-225A-EB21-DDEE53F019F6}"/>
              </a:ext>
            </a:extLst>
          </p:cNvPr>
          <p:cNvPicPr>
            <a:picLocks noChangeAspect="1"/>
          </p:cNvPicPr>
          <p:nvPr/>
        </p:nvPicPr>
        <p:blipFill>
          <a:blip r:embed="rId2"/>
          <a:stretch>
            <a:fillRect/>
          </a:stretch>
        </p:blipFill>
        <p:spPr>
          <a:xfrm>
            <a:off x="3404382" y="182217"/>
            <a:ext cx="5075327" cy="4837660"/>
          </a:xfrm>
          <a:prstGeom prst="rect">
            <a:avLst/>
          </a:prstGeom>
        </p:spPr>
      </p:pic>
    </p:spTree>
    <p:extLst>
      <p:ext uri="{BB962C8B-B14F-4D97-AF65-F5344CB8AC3E}">
        <p14:creationId xmlns:p14="http://schemas.microsoft.com/office/powerpoint/2010/main" val="23134314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take a shower</a:t>
            </a:r>
          </a:p>
        </p:txBody>
      </p:sp>
      <p:pic>
        <p:nvPicPr>
          <p:cNvPr id="4" name="Picture 3">
            <a:extLst>
              <a:ext uri="{FF2B5EF4-FFF2-40B4-BE49-F238E27FC236}">
                <a16:creationId xmlns:a16="http://schemas.microsoft.com/office/drawing/2014/main" id="{A35802EC-4F36-174C-9A6A-EB74B16A2708}"/>
              </a:ext>
            </a:extLst>
          </p:cNvPr>
          <p:cNvPicPr>
            <a:picLocks noChangeAspect="1"/>
          </p:cNvPicPr>
          <p:nvPr/>
        </p:nvPicPr>
        <p:blipFill>
          <a:blip r:embed="rId2"/>
          <a:stretch>
            <a:fillRect/>
          </a:stretch>
        </p:blipFill>
        <p:spPr>
          <a:xfrm>
            <a:off x="4248443" y="122231"/>
            <a:ext cx="3559727" cy="4843664"/>
          </a:xfrm>
          <a:prstGeom prst="rect">
            <a:avLst/>
          </a:prstGeom>
        </p:spPr>
      </p:pic>
    </p:spTree>
    <p:extLst>
      <p:ext uri="{BB962C8B-B14F-4D97-AF65-F5344CB8AC3E}">
        <p14:creationId xmlns:p14="http://schemas.microsoft.com/office/powerpoint/2010/main" val="6790425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make food</a:t>
            </a:r>
          </a:p>
        </p:txBody>
      </p:sp>
      <p:pic>
        <p:nvPicPr>
          <p:cNvPr id="3" name="Picture 2">
            <a:extLst>
              <a:ext uri="{FF2B5EF4-FFF2-40B4-BE49-F238E27FC236}">
                <a16:creationId xmlns:a16="http://schemas.microsoft.com/office/drawing/2014/main" id="{C5E7EF9E-CE06-5502-C008-8F4729CB5B38}"/>
              </a:ext>
            </a:extLst>
          </p:cNvPr>
          <p:cNvPicPr>
            <a:picLocks noChangeAspect="1"/>
          </p:cNvPicPr>
          <p:nvPr/>
        </p:nvPicPr>
        <p:blipFill>
          <a:blip r:embed="rId2"/>
          <a:stretch>
            <a:fillRect/>
          </a:stretch>
        </p:blipFill>
        <p:spPr>
          <a:xfrm>
            <a:off x="3770403" y="374774"/>
            <a:ext cx="4651194" cy="4293410"/>
          </a:xfrm>
          <a:prstGeom prst="rect">
            <a:avLst/>
          </a:prstGeom>
        </p:spPr>
      </p:pic>
    </p:spTree>
    <p:extLst>
      <p:ext uri="{BB962C8B-B14F-4D97-AF65-F5344CB8AC3E}">
        <p14:creationId xmlns:p14="http://schemas.microsoft.com/office/powerpoint/2010/main" val="19573912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clean</a:t>
            </a:r>
          </a:p>
        </p:txBody>
      </p:sp>
      <p:pic>
        <p:nvPicPr>
          <p:cNvPr id="4" name="Picture 3">
            <a:extLst>
              <a:ext uri="{FF2B5EF4-FFF2-40B4-BE49-F238E27FC236}">
                <a16:creationId xmlns:a16="http://schemas.microsoft.com/office/drawing/2014/main" id="{63ADA60D-D7D8-CBF2-61FD-756BECD2020B}"/>
              </a:ext>
            </a:extLst>
          </p:cNvPr>
          <p:cNvPicPr>
            <a:picLocks noChangeAspect="1"/>
          </p:cNvPicPr>
          <p:nvPr/>
        </p:nvPicPr>
        <p:blipFill>
          <a:blip r:embed="rId2"/>
          <a:stretch>
            <a:fillRect/>
          </a:stretch>
        </p:blipFill>
        <p:spPr>
          <a:xfrm>
            <a:off x="4172543" y="213481"/>
            <a:ext cx="3846909" cy="4651651"/>
          </a:xfrm>
          <a:prstGeom prst="rect">
            <a:avLst/>
          </a:prstGeom>
        </p:spPr>
      </p:pic>
    </p:spTree>
    <p:extLst>
      <p:ext uri="{BB962C8B-B14F-4D97-AF65-F5344CB8AC3E}">
        <p14:creationId xmlns:p14="http://schemas.microsoft.com/office/powerpoint/2010/main" val="25088208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first</a:t>
            </a:r>
          </a:p>
        </p:txBody>
      </p:sp>
      <p:pic>
        <p:nvPicPr>
          <p:cNvPr id="3" name="Picture 2">
            <a:extLst>
              <a:ext uri="{FF2B5EF4-FFF2-40B4-BE49-F238E27FC236}">
                <a16:creationId xmlns:a16="http://schemas.microsoft.com/office/drawing/2014/main" id="{6BBE2E26-B356-4265-D1AE-604158594984}"/>
              </a:ext>
            </a:extLst>
          </p:cNvPr>
          <p:cNvPicPr>
            <a:picLocks noChangeAspect="1"/>
          </p:cNvPicPr>
          <p:nvPr/>
        </p:nvPicPr>
        <p:blipFill>
          <a:blip r:embed="rId2"/>
          <a:stretch>
            <a:fillRect/>
          </a:stretch>
        </p:blipFill>
        <p:spPr>
          <a:xfrm>
            <a:off x="5138843" y="114077"/>
            <a:ext cx="1914310" cy="4554107"/>
          </a:xfrm>
          <a:prstGeom prst="rect">
            <a:avLst/>
          </a:prstGeom>
        </p:spPr>
      </p:pic>
    </p:spTree>
    <p:extLst>
      <p:ext uri="{BB962C8B-B14F-4D97-AF65-F5344CB8AC3E}">
        <p14:creationId xmlns:p14="http://schemas.microsoft.com/office/powerpoint/2010/main" val="22586473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second</a:t>
            </a:r>
          </a:p>
        </p:txBody>
      </p:sp>
      <p:pic>
        <p:nvPicPr>
          <p:cNvPr id="4" name="Picture 3">
            <a:extLst>
              <a:ext uri="{FF2B5EF4-FFF2-40B4-BE49-F238E27FC236}">
                <a16:creationId xmlns:a16="http://schemas.microsoft.com/office/drawing/2014/main" id="{C1912091-2431-9894-61E9-F710C4D0D212}"/>
              </a:ext>
            </a:extLst>
          </p:cNvPr>
          <p:cNvPicPr>
            <a:picLocks noChangeAspect="1"/>
          </p:cNvPicPr>
          <p:nvPr/>
        </p:nvPicPr>
        <p:blipFill>
          <a:blip r:embed="rId2"/>
          <a:stretch>
            <a:fillRect/>
          </a:stretch>
        </p:blipFill>
        <p:spPr>
          <a:xfrm>
            <a:off x="4996225" y="78064"/>
            <a:ext cx="2199546" cy="4590120"/>
          </a:xfrm>
          <a:prstGeom prst="rect">
            <a:avLst/>
          </a:prstGeom>
        </p:spPr>
      </p:pic>
    </p:spTree>
    <p:extLst>
      <p:ext uri="{BB962C8B-B14F-4D97-AF65-F5344CB8AC3E}">
        <p14:creationId xmlns:p14="http://schemas.microsoft.com/office/powerpoint/2010/main" val="26354757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third</a:t>
            </a:r>
          </a:p>
        </p:txBody>
      </p:sp>
      <p:pic>
        <p:nvPicPr>
          <p:cNvPr id="4" name="Picture 3">
            <a:extLst>
              <a:ext uri="{FF2B5EF4-FFF2-40B4-BE49-F238E27FC236}">
                <a16:creationId xmlns:a16="http://schemas.microsoft.com/office/drawing/2014/main" id="{122124FA-A670-1053-0191-2913E9A52420}"/>
              </a:ext>
            </a:extLst>
          </p:cNvPr>
          <p:cNvPicPr>
            <a:picLocks noChangeAspect="1"/>
          </p:cNvPicPr>
          <p:nvPr/>
        </p:nvPicPr>
        <p:blipFill>
          <a:blip r:embed="rId2"/>
          <a:stretch>
            <a:fillRect/>
          </a:stretch>
        </p:blipFill>
        <p:spPr>
          <a:xfrm>
            <a:off x="4943364" y="123988"/>
            <a:ext cx="2305267" cy="4544196"/>
          </a:xfrm>
          <a:prstGeom prst="rect">
            <a:avLst/>
          </a:prstGeom>
        </p:spPr>
      </p:pic>
    </p:spTree>
    <p:extLst>
      <p:ext uri="{BB962C8B-B14F-4D97-AF65-F5344CB8AC3E}">
        <p14:creationId xmlns:p14="http://schemas.microsoft.com/office/powerpoint/2010/main" val="2182647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married</a:t>
            </a:r>
          </a:p>
        </p:txBody>
      </p:sp>
      <p:pic>
        <p:nvPicPr>
          <p:cNvPr id="3" name="Picture 2">
            <a:extLst>
              <a:ext uri="{FF2B5EF4-FFF2-40B4-BE49-F238E27FC236}">
                <a16:creationId xmlns:a16="http://schemas.microsoft.com/office/drawing/2014/main" id="{5EB7C56C-D413-C196-8372-7256334C155C}"/>
              </a:ext>
            </a:extLst>
          </p:cNvPr>
          <p:cNvPicPr>
            <a:picLocks noChangeAspect="1"/>
          </p:cNvPicPr>
          <p:nvPr/>
        </p:nvPicPr>
        <p:blipFill>
          <a:blip r:embed="rId2">
            <a:extLst>
              <a:ext uri="{28A0092B-C50C-407E-A947-70E740481C1C}">
                <a14:useLocalDpi xmlns:a14="http://schemas.microsoft.com/office/drawing/2010/main" val="0"/>
              </a:ext>
            </a:extLst>
          </a:blip>
          <a:srcRect b="16034"/>
          <a:stretch/>
        </p:blipFill>
        <p:spPr>
          <a:xfrm>
            <a:off x="2799471" y="-47547"/>
            <a:ext cx="6527409" cy="4960717"/>
          </a:xfrm>
          <a:prstGeom prst="rect">
            <a:avLst/>
          </a:prstGeom>
        </p:spPr>
      </p:pic>
    </p:spTree>
    <p:extLst>
      <p:ext uri="{BB962C8B-B14F-4D97-AF65-F5344CB8AC3E}">
        <p14:creationId xmlns:p14="http://schemas.microsoft.com/office/powerpoint/2010/main" val="21761750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2093783" y="1704537"/>
            <a:ext cx="8764089" cy="1724463"/>
          </a:xfrm>
        </p:spPr>
        <p:txBody>
          <a:bodyPr>
            <a:noAutofit/>
          </a:bodyPr>
          <a:lstStyle/>
          <a:p>
            <a:pPr algn="l"/>
            <a:r>
              <a:rPr lang="en-US" sz="5400" b="1" dirty="0"/>
              <a:t>A. What do you do every day?</a:t>
            </a:r>
            <a:br>
              <a:rPr lang="en-US" sz="5400" b="1" dirty="0"/>
            </a:br>
            <a:r>
              <a:rPr lang="en-US" sz="5400" b="1" dirty="0">
                <a:solidFill>
                  <a:srgbClr val="FF0000"/>
                </a:solidFill>
              </a:rPr>
              <a:t>B. First, I </a:t>
            </a:r>
            <a:r>
              <a:rPr lang="en-US" sz="5400" b="1" u="sng" dirty="0">
                <a:solidFill>
                  <a:srgbClr val="FF0000"/>
                </a:solidFill>
              </a:rPr>
              <a:t>get up</a:t>
            </a:r>
            <a:r>
              <a:rPr lang="en-US" sz="5400" b="1" dirty="0">
                <a:solidFill>
                  <a:srgbClr val="FF0000"/>
                </a:solidFill>
              </a:rPr>
              <a:t>.</a:t>
            </a:r>
            <a:endParaRPr lang="en-US" sz="54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8706271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267286" y="1554771"/>
            <a:ext cx="12192000" cy="2988802"/>
          </a:xfrm>
        </p:spPr>
        <p:txBody>
          <a:bodyPr>
            <a:noAutofit/>
          </a:bodyPr>
          <a:lstStyle/>
          <a:p>
            <a:pPr algn="l"/>
            <a:r>
              <a:rPr lang="en-US" sz="4000" b="1" dirty="0"/>
              <a:t>A. What do you do every day?</a:t>
            </a:r>
            <a:br>
              <a:rPr lang="en-US" sz="4000" b="1" dirty="0"/>
            </a:br>
            <a:r>
              <a:rPr lang="en-US" sz="4000" b="1" dirty="0">
                <a:solidFill>
                  <a:srgbClr val="FF0000"/>
                </a:solidFill>
              </a:rPr>
              <a:t>B. First, I get up. Second, I make food. Third, I clean my kitchen. What do you do?</a:t>
            </a:r>
            <a:br>
              <a:rPr lang="en-US" sz="4000" b="1" dirty="0">
                <a:solidFill>
                  <a:srgbClr val="FF0000"/>
                </a:solidFill>
              </a:rPr>
            </a:br>
            <a:r>
              <a:rPr lang="en-US" sz="4000" b="1" dirty="0"/>
              <a:t>A. First, I take a shower. Second, I clean my house. Third, I go to sleep.</a:t>
            </a:r>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dirty="0"/>
              <a:t>Sentences Using Vocabulary</a:t>
            </a:r>
          </a:p>
        </p:txBody>
      </p:sp>
    </p:spTree>
    <p:extLst>
      <p:ext uri="{BB962C8B-B14F-4D97-AF65-F5344CB8AC3E}">
        <p14:creationId xmlns:p14="http://schemas.microsoft.com/office/powerpoint/2010/main" val="5106982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200" b="1" dirty="0"/>
              <a:t>Lesson 7: Do You Dance In Your Free Time?</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294326"/>
            <a:ext cx="7035394" cy="5273970"/>
          </a:xfrm>
          <a:prstGeom prst="rect">
            <a:avLst/>
          </a:prstGeom>
          <a:ln>
            <a:solidFill>
              <a:schemeClr val="tx1"/>
            </a:solidFill>
          </a:ln>
        </p:spPr>
      </p:pic>
    </p:spTree>
    <p:extLst>
      <p:ext uri="{BB962C8B-B14F-4D97-AF65-F5344CB8AC3E}">
        <p14:creationId xmlns:p14="http://schemas.microsoft.com/office/powerpoint/2010/main" val="602276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or</a:t>
            </a:r>
          </a:p>
        </p:txBody>
      </p:sp>
      <p:pic>
        <p:nvPicPr>
          <p:cNvPr id="4" name="Picture 3">
            <a:extLst>
              <a:ext uri="{FF2B5EF4-FFF2-40B4-BE49-F238E27FC236}">
                <a16:creationId xmlns:a16="http://schemas.microsoft.com/office/drawing/2014/main" id="{D14CEB9C-A606-5696-698D-D138B77115E8}"/>
              </a:ext>
            </a:extLst>
          </p:cNvPr>
          <p:cNvPicPr>
            <a:picLocks noChangeAspect="1"/>
          </p:cNvPicPr>
          <p:nvPr/>
        </p:nvPicPr>
        <p:blipFill>
          <a:blip r:embed="rId2"/>
          <a:stretch>
            <a:fillRect/>
          </a:stretch>
        </p:blipFill>
        <p:spPr>
          <a:xfrm>
            <a:off x="3221503" y="371037"/>
            <a:ext cx="6099222" cy="4419860"/>
          </a:xfrm>
          <a:prstGeom prst="rect">
            <a:avLst/>
          </a:prstGeom>
        </p:spPr>
      </p:pic>
    </p:spTree>
    <p:extLst>
      <p:ext uri="{BB962C8B-B14F-4D97-AF65-F5344CB8AC3E}">
        <p14:creationId xmlns:p14="http://schemas.microsoft.com/office/powerpoint/2010/main" val="11507833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free time</a:t>
            </a:r>
          </a:p>
        </p:txBody>
      </p:sp>
      <p:pic>
        <p:nvPicPr>
          <p:cNvPr id="3" name="Picture 2">
            <a:extLst>
              <a:ext uri="{FF2B5EF4-FFF2-40B4-BE49-F238E27FC236}">
                <a16:creationId xmlns:a16="http://schemas.microsoft.com/office/drawing/2014/main" id="{237EBA5D-2005-D115-A9E3-D7C183F56A55}"/>
              </a:ext>
            </a:extLst>
          </p:cNvPr>
          <p:cNvPicPr>
            <a:picLocks noChangeAspect="1"/>
          </p:cNvPicPr>
          <p:nvPr/>
        </p:nvPicPr>
        <p:blipFill>
          <a:blip r:embed="rId2"/>
          <a:stretch>
            <a:fillRect/>
          </a:stretch>
        </p:blipFill>
        <p:spPr>
          <a:xfrm>
            <a:off x="2602523" y="219501"/>
            <a:ext cx="6668049" cy="4448683"/>
          </a:xfrm>
          <a:prstGeom prst="rect">
            <a:avLst/>
          </a:prstGeom>
        </p:spPr>
      </p:pic>
    </p:spTree>
    <p:extLst>
      <p:ext uri="{BB962C8B-B14F-4D97-AF65-F5344CB8AC3E}">
        <p14:creationId xmlns:p14="http://schemas.microsoft.com/office/powerpoint/2010/main" val="21819796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fontScale="90000"/>
          </a:bodyPr>
          <a:lstStyle/>
          <a:p>
            <a:pPr algn="ctr"/>
            <a:r>
              <a:rPr lang="en-US" sz="8800" b="1" dirty="0"/>
              <a:t>watch TV</a:t>
            </a:r>
            <a:br>
              <a:rPr lang="en-US" sz="8800" b="1" dirty="0"/>
            </a:br>
            <a:r>
              <a:rPr lang="en-US" sz="8800" b="1" dirty="0"/>
              <a:t>(television)</a:t>
            </a:r>
          </a:p>
        </p:txBody>
      </p:sp>
      <p:pic>
        <p:nvPicPr>
          <p:cNvPr id="4" name="Picture 3">
            <a:extLst>
              <a:ext uri="{FF2B5EF4-FFF2-40B4-BE49-F238E27FC236}">
                <a16:creationId xmlns:a16="http://schemas.microsoft.com/office/drawing/2014/main" id="{7B0C68D1-21E2-C068-D2DF-3C9EC8CB0BA9}"/>
              </a:ext>
            </a:extLst>
          </p:cNvPr>
          <p:cNvPicPr>
            <a:picLocks noChangeAspect="1"/>
          </p:cNvPicPr>
          <p:nvPr/>
        </p:nvPicPr>
        <p:blipFill>
          <a:blip r:embed="rId2"/>
          <a:stretch>
            <a:fillRect/>
          </a:stretch>
        </p:blipFill>
        <p:spPr>
          <a:xfrm>
            <a:off x="3179300" y="-46947"/>
            <a:ext cx="5459376" cy="4339714"/>
          </a:xfrm>
          <a:prstGeom prst="rect">
            <a:avLst/>
          </a:prstGeom>
        </p:spPr>
      </p:pic>
    </p:spTree>
    <p:extLst>
      <p:ext uri="{BB962C8B-B14F-4D97-AF65-F5344CB8AC3E}">
        <p14:creationId xmlns:p14="http://schemas.microsoft.com/office/powerpoint/2010/main" val="18943876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look at social media</a:t>
            </a:r>
          </a:p>
        </p:txBody>
      </p:sp>
      <p:pic>
        <p:nvPicPr>
          <p:cNvPr id="3" name="Picture 2" descr="A cartoon of a hand holding a tablet&#10;&#10;Description automatically generated">
            <a:extLst>
              <a:ext uri="{FF2B5EF4-FFF2-40B4-BE49-F238E27FC236}">
                <a16:creationId xmlns:a16="http://schemas.microsoft.com/office/drawing/2014/main" id="{D3DC3AAF-C8A0-A990-01CD-52114EA9CDB4}"/>
              </a:ext>
            </a:extLst>
          </p:cNvPr>
          <p:cNvPicPr>
            <a:picLocks noChangeAspect="1"/>
          </p:cNvPicPr>
          <p:nvPr/>
        </p:nvPicPr>
        <p:blipFill rotWithShape="1">
          <a:blip r:embed="rId2">
            <a:extLst>
              <a:ext uri="{28A0092B-C50C-407E-A947-70E740481C1C}">
                <a14:useLocalDpi xmlns:a14="http://schemas.microsoft.com/office/drawing/2010/main" val="0"/>
              </a:ext>
            </a:extLst>
          </a:blip>
          <a:srcRect l="18421" t="8849" r="16009" b="9359"/>
          <a:stretch/>
        </p:blipFill>
        <p:spPr bwMode="auto">
          <a:xfrm>
            <a:off x="4272620" y="225083"/>
            <a:ext cx="3884338" cy="444310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46432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dance</a:t>
            </a:r>
          </a:p>
        </p:txBody>
      </p:sp>
      <p:pic>
        <p:nvPicPr>
          <p:cNvPr id="3" name="Picture 2" descr="A cartoon of a person waving&#10;&#10;Description automatically generated">
            <a:extLst>
              <a:ext uri="{FF2B5EF4-FFF2-40B4-BE49-F238E27FC236}">
                <a16:creationId xmlns:a16="http://schemas.microsoft.com/office/drawing/2014/main" id="{65BCD4D7-5BD7-D4D7-15D7-FE150D9B9D3B}"/>
              </a:ext>
            </a:extLst>
          </p:cNvPr>
          <p:cNvPicPr>
            <a:picLocks noChangeAspect="1"/>
          </p:cNvPicPr>
          <p:nvPr/>
        </p:nvPicPr>
        <p:blipFill rotWithShape="1">
          <a:blip r:embed="rId2">
            <a:extLst>
              <a:ext uri="{28A0092B-C50C-407E-A947-70E740481C1C}">
                <a14:useLocalDpi xmlns:a14="http://schemas.microsoft.com/office/drawing/2010/main" val="0"/>
              </a:ext>
            </a:extLst>
          </a:blip>
          <a:srcRect l="21272" t="5320" r="18202" b="5961"/>
          <a:stretch/>
        </p:blipFill>
        <p:spPr bwMode="auto">
          <a:xfrm>
            <a:off x="4797083" y="219964"/>
            <a:ext cx="2374559" cy="44482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586993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draw</a:t>
            </a:r>
          </a:p>
        </p:txBody>
      </p:sp>
      <p:pic>
        <p:nvPicPr>
          <p:cNvPr id="3" name="Picture 2" descr="A hand drawing a plant on a canvas&#10;&#10;Description automatically generated">
            <a:extLst>
              <a:ext uri="{FF2B5EF4-FFF2-40B4-BE49-F238E27FC236}">
                <a16:creationId xmlns:a16="http://schemas.microsoft.com/office/drawing/2014/main" id="{0DB73001-D68E-A774-F83A-4AD1283FD5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184" t="9533" r="8992" b="8008"/>
          <a:stretch/>
        </p:blipFill>
        <p:spPr bwMode="auto">
          <a:xfrm>
            <a:off x="4023360" y="270837"/>
            <a:ext cx="4818695" cy="458022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017048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listen to music</a:t>
            </a:r>
          </a:p>
        </p:txBody>
      </p:sp>
      <p:pic>
        <p:nvPicPr>
          <p:cNvPr id="4" name="Picture 3">
            <a:extLst>
              <a:ext uri="{FF2B5EF4-FFF2-40B4-BE49-F238E27FC236}">
                <a16:creationId xmlns:a16="http://schemas.microsoft.com/office/drawing/2014/main" id="{07838D3B-C87A-C753-9B15-32305C5C276B}"/>
              </a:ext>
            </a:extLst>
          </p:cNvPr>
          <p:cNvPicPr>
            <a:picLocks noChangeAspect="1"/>
          </p:cNvPicPr>
          <p:nvPr/>
        </p:nvPicPr>
        <p:blipFill>
          <a:blip r:embed="rId2"/>
          <a:stretch>
            <a:fillRect/>
          </a:stretch>
        </p:blipFill>
        <p:spPr>
          <a:xfrm>
            <a:off x="4002060" y="269863"/>
            <a:ext cx="4187875" cy="4398321"/>
          </a:xfrm>
          <a:prstGeom prst="rect">
            <a:avLst/>
          </a:prstGeom>
        </p:spPr>
      </p:pic>
    </p:spTree>
    <p:extLst>
      <p:ext uri="{BB962C8B-B14F-4D97-AF65-F5344CB8AC3E}">
        <p14:creationId xmlns:p14="http://schemas.microsoft.com/office/powerpoint/2010/main" val="1529215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single</a:t>
            </a:r>
          </a:p>
        </p:txBody>
      </p:sp>
      <p:pic>
        <p:nvPicPr>
          <p:cNvPr id="4" name="Picture 3">
            <a:extLst>
              <a:ext uri="{FF2B5EF4-FFF2-40B4-BE49-F238E27FC236}">
                <a16:creationId xmlns:a16="http://schemas.microsoft.com/office/drawing/2014/main" id="{28270E91-0753-D8DC-CA69-E29A948852C4}"/>
              </a:ext>
            </a:extLst>
          </p:cNvPr>
          <p:cNvPicPr>
            <a:picLocks noChangeAspect="1"/>
          </p:cNvPicPr>
          <p:nvPr/>
        </p:nvPicPr>
        <p:blipFill>
          <a:blip r:embed="rId2">
            <a:extLst>
              <a:ext uri="{28A0092B-C50C-407E-A947-70E740481C1C}">
                <a14:useLocalDpi xmlns:a14="http://schemas.microsoft.com/office/drawing/2010/main" val="0"/>
              </a:ext>
            </a:extLst>
          </a:blip>
          <a:srcRect b="14824"/>
          <a:stretch/>
        </p:blipFill>
        <p:spPr>
          <a:xfrm>
            <a:off x="3706808" y="-473689"/>
            <a:ext cx="4778379" cy="5141873"/>
          </a:xfrm>
          <a:prstGeom prst="rect">
            <a:avLst/>
          </a:prstGeom>
        </p:spPr>
      </p:pic>
    </p:spTree>
    <p:extLst>
      <p:ext uri="{BB962C8B-B14F-4D97-AF65-F5344CB8AC3E}">
        <p14:creationId xmlns:p14="http://schemas.microsoft.com/office/powerpoint/2010/main" val="30107577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play an instrument</a:t>
            </a:r>
          </a:p>
        </p:txBody>
      </p:sp>
      <p:pic>
        <p:nvPicPr>
          <p:cNvPr id="3" name="Picture 2" descr="A person playing a guitar&#10;&#10;Description automatically generated">
            <a:extLst>
              <a:ext uri="{FF2B5EF4-FFF2-40B4-BE49-F238E27FC236}">
                <a16:creationId xmlns:a16="http://schemas.microsoft.com/office/drawing/2014/main" id="{50DAC0CF-D778-F34E-0F8C-F40CD2ACD5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667" r="11841"/>
          <a:stretch/>
        </p:blipFill>
        <p:spPr bwMode="auto">
          <a:xfrm>
            <a:off x="4543423" y="242869"/>
            <a:ext cx="3105150" cy="46081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157833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take pictures</a:t>
            </a:r>
          </a:p>
        </p:txBody>
      </p:sp>
      <p:pic>
        <p:nvPicPr>
          <p:cNvPr id="4" name="Picture 3" descr="A person holding a camera&#10;&#10;Description automatically generated">
            <a:extLst>
              <a:ext uri="{FF2B5EF4-FFF2-40B4-BE49-F238E27FC236}">
                <a16:creationId xmlns:a16="http://schemas.microsoft.com/office/drawing/2014/main" id="{3B61BCF0-E64D-41D2-27BB-2D61042187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313" r="12400"/>
          <a:stretch/>
        </p:blipFill>
        <p:spPr bwMode="auto">
          <a:xfrm>
            <a:off x="4395785" y="280969"/>
            <a:ext cx="3400425" cy="438721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539029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065276" y="2581200"/>
            <a:ext cx="10061448" cy="1695600"/>
          </a:xfrm>
        </p:spPr>
        <p:txBody>
          <a:bodyPr>
            <a:noAutofit/>
          </a:bodyPr>
          <a:lstStyle/>
          <a:p>
            <a:pPr algn="l"/>
            <a:r>
              <a:rPr lang="en-US" sz="5400" b="1" dirty="0"/>
              <a:t>A. Do you </a:t>
            </a:r>
            <a:r>
              <a:rPr lang="en-US" sz="5400" b="1" u="sng" dirty="0"/>
              <a:t>dance</a:t>
            </a:r>
            <a:r>
              <a:rPr lang="en-US" sz="5400" b="1" dirty="0"/>
              <a:t> in your free time?</a:t>
            </a:r>
            <a:br>
              <a:rPr lang="en-US" sz="5400" b="1" dirty="0"/>
            </a:br>
            <a:r>
              <a:rPr lang="en-US" sz="5400" b="1" dirty="0">
                <a:solidFill>
                  <a:srgbClr val="FF0000"/>
                </a:solidFill>
              </a:rPr>
              <a:t>B. No, I watch TV.</a:t>
            </a:r>
            <a:endParaRPr lang="en-US" sz="54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Sentences Using Vocabulary</a:t>
            </a:r>
          </a:p>
        </p:txBody>
      </p:sp>
    </p:spTree>
    <p:extLst>
      <p:ext uri="{BB962C8B-B14F-4D97-AF65-F5344CB8AC3E}">
        <p14:creationId xmlns:p14="http://schemas.microsoft.com/office/powerpoint/2010/main" val="26356906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96948" y="1456988"/>
            <a:ext cx="12192000" cy="3944023"/>
          </a:xfrm>
        </p:spPr>
        <p:txBody>
          <a:bodyPr>
            <a:noAutofit/>
          </a:bodyPr>
          <a:lstStyle/>
          <a:p>
            <a:pPr algn="l"/>
            <a:r>
              <a:rPr lang="en-US" sz="5400" b="1" dirty="0"/>
              <a:t>A. What do you do in your free time?</a:t>
            </a:r>
            <a:br>
              <a:rPr lang="en-US" sz="5400" b="1" dirty="0"/>
            </a:br>
            <a:r>
              <a:rPr lang="en-US" sz="5400" b="1" dirty="0">
                <a:solidFill>
                  <a:srgbClr val="FF0000"/>
                </a:solidFill>
              </a:rPr>
              <a:t>B. I like to dance.</a:t>
            </a:r>
            <a:br>
              <a:rPr lang="en-US" sz="5400" b="1" dirty="0">
                <a:solidFill>
                  <a:srgbClr val="FF0000"/>
                </a:solidFill>
              </a:rPr>
            </a:br>
            <a:r>
              <a:rPr lang="en-US" sz="5400" b="1" dirty="0"/>
              <a:t>A. Me, too! ____, do you dance or draw in your free time?</a:t>
            </a:r>
            <a:br>
              <a:rPr lang="en-US" sz="5400" b="1" dirty="0">
                <a:solidFill>
                  <a:srgbClr val="FF0000"/>
                </a:solidFill>
              </a:rPr>
            </a:br>
            <a:r>
              <a:rPr lang="en-US" sz="5400" b="1" dirty="0">
                <a:solidFill>
                  <a:srgbClr val="FF0000"/>
                </a:solidFill>
              </a:rPr>
              <a:t>B. No, I watch TV.</a:t>
            </a:r>
            <a:endParaRPr lang="en-US" sz="5400" b="1" dirty="0"/>
          </a:p>
        </p:txBody>
      </p:sp>
      <p:sp>
        <p:nvSpPr>
          <p:cNvPr id="3" name="TextBox 2">
            <a:extLst>
              <a:ext uri="{FF2B5EF4-FFF2-40B4-BE49-F238E27FC236}">
                <a16:creationId xmlns:a16="http://schemas.microsoft.com/office/drawing/2014/main" id="{A3B3328E-20DD-6960-E47D-A3914BD8BA7E}"/>
              </a:ext>
            </a:extLst>
          </p:cNvPr>
          <p:cNvSpPr txBox="1"/>
          <p:nvPr/>
        </p:nvSpPr>
        <p:spPr>
          <a:xfrm>
            <a:off x="0" y="6273225"/>
            <a:ext cx="6598050" cy="584775"/>
          </a:xfrm>
          <a:prstGeom prst="rect">
            <a:avLst/>
          </a:prstGeom>
          <a:noFill/>
        </p:spPr>
        <p:txBody>
          <a:bodyPr wrap="square" rtlCol="0">
            <a:spAutoFit/>
          </a:bodyPr>
          <a:lstStyle/>
          <a:p>
            <a:r>
              <a:rPr lang="en-US" sz="3200" b="1"/>
              <a:t>Dialogue</a:t>
            </a:r>
          </a:p>
        </p:txBody>
      </p:sp>
    </p:spTree>
    <p:extLst>
      <p:ext uri="{BB962C8B-B14F-4D97-AF65-F5344CB8AC3E}">
        <p14:creationId xmlns:p14="http://schemas.microsoft.com/office/powerpoint/2010/main" val="27903705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183536" y="3326356"/>
            <a:ext cx="5584874" cy="1237910"/>
          </a:xfrm>
        </p:spPr>
        <p:txBody>
          <a:bodyPr>
            <a:noAutofit/>
          </a:bodyPr>
          <a:lstStyle/>
          <a:p>
            <a:r>
              <a:rPr lang="en-US" sz="7000" b="1" dirty="0"/>
              <a:t>Unit 3: </a:t>
            </a:r>
            <a:br>
              <a:rPr lang="en-US" sz="7000" b="1" dirty="0"/>
            </a:br>
            <a:r>
              <a:rPr lang="en-US" sz="7000" b="1" dirty="0"/>
              <a:t>In Our Community</a:t>
            </a:r>
          </a:p>
        </p:txBody>
      </p:sp>
      <p:pic>
        <p:nvPicPr>
          <p:cNvPr id="4" name="Picture 3">
            <a:extLst>
              <a:ext uri="{FF2B5EF4-FFF2-40B4-BE49-F238E27FC236}">
                <a16:creationId xmlns:a16="http://schemas.microsoft.com/office/drawing/2014/main" id="{502D4176-E983-2C41-8030-1EE415AF67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51289" y="607260"/>
            <a:ext cx="5438192" cy="5438192"/>
          </a:xfrm>
          <a:prstGeom prst="rect">
            <a:avLst/>
          </a:prstGeom>
          <a:ln>
            <a:solidFill>
              <a:schemeClr val="tx1"/>
            </a:solidFill>
          </a:ln>
        </p:spPr>
      </p:pic>
    </p:spTree>
    <p:extLst>
      <p:ext uri="{BB962C8B-B14F-4D97-AF65-F5344CB8AC3E}">
        <p14:creationId xmlns:p14="http://schemas.microsoft.com/office/powerpoint/2010/main" val="33951378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E54E-F4B9-7E2C-50C5-D9EF74E3DA1A}"/>
              </a:ext>
            </a:extLst>
          </p:cNvPr>
          <p:cNvSpPr>
            <a:spLocks noGrp="1"/>
          </p:cNvSpPr>
          <p:nvPr>
            <p:ph type="ctrTitle"/>
          </p:nvPr>
        </p:nvSpPr>
        <p:spPr>
          <a:xfrm>
            <a:off x="0" y="5624014"/>
            <a:ext cx="12191999" cy="1021726"/>
          </a:xfrm>
        </p:spPr>
        <p:txBody>
          <a:bodyPr>
            <a:noAutofit/>
          </a:bodyPr>
          <a:lstStyle/>
          <a:p>
            <a:r>
              <a:rPr lang="en-US" sz="5200" b="1" dirty="0"/>
              <a:t>Lesson 8: What Does He Learn at School?</a:t>
            </a:r>
          </a:p>
        </p:txBody>
      </p:sp>
      <p:pic>
        <p:nvPicPr>
          <p:cNvPr id="3" name="Picture 2">
            <a:extLst>
              <a:ext uri="{FF2B5EF4-FFF2-40B4-BE49-F238E27FC236}">
                <a16:creationId xmlns:a16="http://schemas.microsoft.com/office/drawing/2014/main" id="{81E342C5-315C-04CA-4280-6A36577E3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8302" y="265999"/>
            <a:ext cx="7035394" cy="5330624"/>
          </a:xfrm>
          <a:prstGeom prst="rect">
            <a:avLst/>
          </a:prstGeom>
          <a:ln>
            <a:solidFill>
              <a:schemeClr val="tx1"/>
            </a:solidFill>
          </a:ln>
        </p:spPr>
      </p:pic>
    </p:spTree>
    <p:extLst>
      <p:ext uri="{BB962C8B-B14F-4D97-AF65-F5344CB8AC3E}">
        <p14:creationId xmlns:p14="http://schemas.microsoft.com/office/powerpoint/2010/main" val="40017710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grade</a:t>
            </a:r>
          </a:p>
        </p:txBody>
      </p:sp>
      <p:pic>
        <p:nvPicPr>
          <p:cNvPr id="4" name="Picture 3">
            <a:extLst>
              <a:ext uri="{FF2B5EF4-FFF2-40B4-BE49-F238E27FC236}">
                <a16:creationId xmlns:a16="http://schemas.microsoft.com/office/drawing/2014/main" id="{87C88967-6C68-D1A4-1F51-C0B060B0AD6C}"/>
              </a:ext>
            </a:extLst>
          </p:cNvPr>
          <p:cNvPicPr>
            <a:picLocks noChangeAspect="1"/>
          </p:cNvPicPr>
          <p:nvPr/>
        </p:nvPicPr>
        <p:blipFill>
          <a:blip r:embed="rId2"/>
          <a:stretch>
            <a:fillRect/>
          </a:stretch>
        </p:blipFill>
        <p:spPr>
          <a:xfrm>
            <a:off x="4151205" y="528641"/>
            <a:ext cx="3889585" cy="4139543"/>
          </a:xfrm>
          <a:prstGeom prst="rect">
            <a:avLst/>
          </a:prstGeom>
        </p:spPr>
      </p:pic>
    </p:spTree>
    <p:extLst>
      <p:ext uri="{BB962C8B-B14F-4D97-AF65-F5344CB8AC3E}">
        <p14:creationId xmlns:p14="http://schemas.microsoft.com/office/powerpoint/2010/main" val="29830486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homework</a:t>
            </a:r>
          </a:p>
        </p:txBody>
      </p:sp>
      <p:pic>
        <p:nvPicPr>
          <p:cNvPr id="3" name="Picture 2" descr="A child writing at a desk&#10;&#10;Description automatically generated">
            <a:extLst>
              <a:ext uri="{FF2B5EF4-FFF2-40B4-BE49-F238E27FC236}">
                <a16:creationId xmlns:a16="http://schemas.microsoft.com/office/drawing/2014/main" id="{DAC16324-7B38-4CC6-4AF1-C9BFC5BCF5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087" r="13596"/>
          <a:stretch/>
        </p:blipFill>
        <p:spPr bwMode="auto">
          <a:xfrm>
            <a:off x="4120830" y="312084"/>
            <a:ext cx="3950335" cy="43561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559104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student</a:t>
            </a:r>
          </a:p>
        </p:txBody>
      </p:sp>
      <p:pic>
        <p:nvPicPr>
          <p:cNvPr id="4" name="Picture 3" descr="A child sitting at a desk reading a book&#10;&#10;Description automatically generated">
            <a:extLst>
              <a:ext uri="{FF2B5EF4-FFF2-40B4-BE49-F238E27FC236}">
                <a16:creationId xmlns:a16="http://schemas.microsoft.com/office/drawing/2014/main" id="{C44A9C02-1D98-27FA-F95D-15D8FCD73D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377" r="13596"/>
          <a:stretch/>
        </p:blipFill>
        <p:spPr bwMode="auto">
          <a:xfrm>
            <a:off x="4369115" y="391459"/>
            <a:ext cx="3453765" cy="42767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67304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2671-C4E9-9892-BA02-8A9FAC5FF385}"/>
              </a:ext>
            </a:extLst>
          </p:cNvPr>
          <p:cNvSpPr>
            <a:spLocks noGrp="1"/>
          </p:cNvSpPr>
          <p:nvPr>
            <p:ph type="title"/>
          </p:nvPr>
        </p:nvSpPr>
        <p:spPr>
          <a:xfrm>
            <a:off x="838198" y="4668184"/>
            <a:ext cx="10515600" cy="1325563"/>
          </a:xfrm>
        </p:spPr>
        <p:txBody>
          <a:bodyPr>
            <a:normAutofit/>
          </a:bodyPr>
          <a:lstStyle/>
          <a:p>
            <a:pPr algn="ctr"/>
            <a:r>
              <a:rPr lang="en-US" sz="8800" b="1" dirty="0"/>
              <a:t>report card</a:t>
            </a:r>
          </a:p>
        </p:txBody>
      </p:sp>
      <p:pic>
        <p:nvPicPr>
          <p:cNvPr id="3" name="Picture 2" descr="A close-up of a report card&#10;&#10;Description automatically generated">
            <a:extLst>
              <a:ext uri="{FF2B5EF4-FFF2-40B4-BE49-F238E27FC236}">
                <a16:creationId xmlns:a16="http://schemas.microsoft.com/office/drawing/2014/main" id="{E544FE0D-E46C-3E06-1BEF-08B2D7EDAE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475" r="16228"/>
          <a:stretch/>
        </p:blipFill>
        <p:spPr bwMode="auto">
          <a:xfrm>
            <a:off x="4276723" y="299384"/>
            <a:ext cx="3638550" cy="43688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404508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12249</TotalTime>
  <Words>4830</Words>
  <Application>Microsoft Office PowerPoint</Application>
  <PresentationFormat>Widescreen</PresentationFormat>
  <Paragraphs>541</Paragraphs>
  <Slides>449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449</vt:i4>
      </vt:variant>
    </vt:vector>
  </HeadingPairs>
  <TitlesOfParts>
    <vt:vector size="453" baseType="lpstr">
      <vt:lpstr>Aptos</vt:lpstr>
      <vt:lpstr>Aptos Display</vt:lpstr>
      <vt:lpstr>Arial</vt:lpstr>
      <vt:lpstr>Office Theme</vt:lpstr>
      <vt:lpstr>PowerPoint Presentation</vt:lpstr>
      <vt:lpstr>Unit 1: Where We Live</vt:lpstr>
      <vt:lpstr>Lesson 1: Welcome to English Class!</vt:lpstr>
      <vt:lpstr>Good morning.</vt:lpstr>
      <vt:lpstr>Good afternoon.</vt:lpstr>
      <vt:lpstr>Good evening.</vt:lpstr>
      <vt:lpstr>Tell me about yourself.</vt:lpstr>
      <vt:lpstr>married</vt:lpstr>
      <vt:lpstr>single</vt:lpstr>
      <vt:lpstr>favorite</vt:lpstr>
      <vt:lpstr>very much</vt:lpstr>
      <vt:lpstr>A. Please tell us about yourself. B. I’m married, and my favorite food is pizza.</vt:lpstr>
      <vt:lpstr>A. Good morning, Paulo. B. Good morning. A. Please tell us about yourself. B. My name is Paulo. I’m from Brazil. I’m married, and my favorite food is pizza. A. Thank you very much!</vt:lpstr>
      <vt:lpstr>Lesson 2: This Is My Family.</vt:lpstr>
      <vt:lpstr>aunt</vt:lpstr>
      <vt:lpstr>uncle</vt:lpstr>
      <vt:lpstr>cousin</vt:lpstr>
      <vt:lpstr>grandpa</vt:lpstr>
      <vt:lpstr>grandma</vt:lpstr>
      <vt:lpstr>friend</vt:lpstr>
      <vt:lpstr>neighbor</vt:lpstr>
      <vt:lpstr>our</vt:lpstr>
      <vt:lpstr>their</vt:lpstr>
      <vt:lpstr>A. This is my cousin, and this is our grandma. B. Nice to meet you!</vt:lpstr>
      <vt:lpstr>A. Hey, Bima. B. Hey, Luis! This is my cousin, Adam, and this is our grandma, Hannah. A. Nice to meet you. C. Nice to meet you, too!</vt:lpstr>
      <vt:lpstr>Lesson 3: There’s Our New Neighbor.</vt:lpstr>
      <vt:lpstr>new</vt:lpstr>
      <vt:lpstr>strong</vt:lpstr>
      <vt:lpstr>attractive</vt:lpstr>
      <vt:lpstr>gray-haired</vt:lpstr>
      <vt:lpstr>blond</vt:lpstr>
      <vt:lpstr>adult</vt:lpstr>
      <vt:lpstr>teenager</vt:lpstr>
      <vt:lpstr>child (children)</vt:lpstr>
      <vt:lpstr>kid</vt:lpstr>
      <vt:lpstr>baby (babies)</vt:lpstr>
      <vt:lpstr>A. Tell me about him. B. Adam is a teenager. He is strong.  </vt:lpstr>
      <vt:lpstr>A. Who is the gray-haired woman? B. That’s Hannah.</vt:lpstr>
      <vt:lpstr>A. Hey, there are our new neighbors! B. Tell me about them. A. Adam is a teenager. He is strong. B. Who is the gray-haired woman? A. That’s Hannah.</vt:lpstr>
      <vt:lpstr>Unit 2: What We Do Every Day</vt:lpstr>
      <vt:lpstr>Lesson 4: What Month Is It?</vt:lpstr>
      <vt:lpstr>month</vt:lpstr>
      <vt:lpstr>date</vt:lpstr>
      <vt:lpstr>January</vt:lpstr>
      <vt:lpstr>February</vt:lpstr>
      <vt:lpstr>March</vt:lpstr>
      <vt:lpstr>April</vt:lpstr>
      <vt:lpstr>May</vt:lpstr>
      <vt:lpstr>June</vt:lpstr>
      <vt:lpstr>July</vt:lpstr>
      <vt:lpstr>August</vt:lpstr>
      <vt:lpstr>September</vt:lpstr>
      <vt:lpstr>October</vt:lpstr>
      <vt:lpstr>November</vt:lpstr>
      <vt:lpstr>December</vt:lpstr>
      <vt:lpstr>A. What month is it? B. It’s September.</vt:lpstr>
      <vt:lpstr>A. What month is it? B. It’s September. A. What’s the date? B. It’s Wednesday, September 4.</vt:lpstr>
      <vt:lpstr>Lesson 5: Go, Go, Go!</vt:lpstr>
      <vt:lpstr>hour</vt:lpstr>
      <vt:lpstr>minute</vt:lpstr>
      <vt:lpstr>second</vt:lpstr>
      <vt:lpstr>watch</vt:lpstr>
      <vt:lpstr>start</vt:lpstr>
      <vt:lpstr>stop</vt:lpstr>
      <vt:lpstr>run</vt:lpstr>
      <vt:lpstr>throw</vt:lpstr>
      <vt:lpstr>kick</vt:lpstr>
      <vt:lpstr>A. Can you run for five minutes? B. Yes, I can!</vt:lpstr>
      <vt:lpstr>A. Dad, I am running! B. Great job! Can you run for five minutes? A. Yes, I can! B. I am starting my watch! Go!</vt:lpstr>
      <vt:lpstr>Lesson 6: Every Day, I Get Up.</vt:lpstr>
      <vt:lpstr>every day</vt:lpstr>
      <vt:lpstr>get up</vt:lpstr>
      <vt:lpstr>go to sleep</vt:lpstr>
      <vt:lpstr>take a shower</vt:lpstr>
      <vt:lpstr>make food</vt:lpstr>
      <vt:lpstr>clean</vt:lpstr>
      <vt:lpstr>first</vt:lpstr>
      <vt:lpstr>second</vt:lpstr>
      <vt:lpstr>third</vt:lpstr>
      <vt:lpstr>A. What do you do every day? B. First, I get up.</vt:lpstr>
      <vt:lpstr>A. What do you do every day? B. First, I get up. Second, I make food. Third, I clean my kitchen. What do you do? A. First, I take a shower. Second, I clean my house. Third, I go to sleep.</vt:lpstr>
      <vt:lpstr>Lesson 7: Do You Dance In Your Free Time?</vt:lpstr>
      <vt:lpstr>or</vt:lpstr>
      <vt:lpstr>free time</vt:lpstr>
      <vt:lpstr>watch TV (television)</vt:lpstr>
      <vt:lpstr>look at social media</vt:lpstr>
      <vt:lpstr>dance</vt:lpstr>
      <vt:lpstr>draw</vt:lpstr>
      <vt:lpstr>listen to music</vt:lpstr>
      <vt:lpstr>play an instrument</vt:lpstr>
      <vt:lpstr>take pictures</vt:lpstr>
      <vt:lpstr>A. Do you dance in your free time? B. No, I watch TV.</vt:lpstr>
      <vt:lpstr>A. What do you do in your free time? B. I like to dance. A. Me, too! ____, do you dance or draw in your free time? B. No, I watch TV.</vt:lpstr>
      <vt:lpstr>Unit 3:  In Our Community</vt:lpstr>
      <vt:lpstr>Lesson 8: What Does He Learn at School?</vt:lpstr>
      <vt:lpstr>grade</vt:lpstr>
      <vt:lpstr>homework</vt:lpstr>
      <vt:lpstr>student</vt:lpstr>
      <vt:lpstr>report card</vt:lpstr>
      <vt:lpstr>math</vt:lpstr>
      <vt:lpstr>science</vt:lpstr>
      <vt:lpstr>history</vt:lpstr>
      <vt:lpstr>learn</vt:lpstr>
      <vt:lpstr>preschool</vt:lpstr>
      <vt:lpstr>kindergarten</vt:lpstr>
      <vt:lpstr>A. He is in second grade. B. What does he learn at school? A. He learns math.</vt:lpstr>
      <vt:lpstr>A. My son is eight years old. He is in second grade. B. What does he learn at school? A. He learns math, science, history, and English. This is his report card.</vt:lpstr>
      <vt:lpstr>Lesson 9: My Child Will Be Absent on Friday.</vt:lpstr>
      <vt:lpstr>come late</vt:lpstr>
      <vt:lpstr>leave early</vt:lpstr>
      <vt:lpstr>be absent</vt:lpstr>
      <vt:lpstr>note</vt:lpstr>
      <vt:lpstr>dear</vt:lpstr>
      <vt:lpstr>go to an appointment</vt:lpstr>
      <vt:lpstr>go to the dentist</vt:lpstr>
      <vt:lpstr>will</vt:lpstr>
      <vt:lpstr>write</vt:lpstr>
      <vt:lpstr>A. Emily will be absent on Friday. She’ll go to the dentist. B. Ok, I’ll tell her teacher.</vt:lpstr>
      <vt:lpstr>A. Hello, this is Marie Lopes. I am Emily’s mom. B. Hello, Mrs. Lopes. A. Emily will be absent from school on Friday. She’ll go to the dentist because her tooth hurts. B. Ok, I’ll tell her teacher. Thank you!</vt:lpstr>
      <vt:lpstr>A. Hey, Dad, what are you doing? B. I’m writing a note to your teacher. A. What does the note say? B. “Dear Mr. Smith. My son Gus will come late to school on Tuesday, March 3. He will go to a doctor’s appointment. Thanks, Bima Wati.”</vt:lpstr>
      <vt:lpstr>Lesson 10: I Want to Send a Package.</vt:lpstr>
      <vt:lpstr>want</vt:lpstr>
      <vt:lpstr>send</vt:lpstr>
      <vt:lpstr>cost</vt:lpstr>
      <vt:lpstr>letter</vt:lpstr>
      <vt:lpstr>package</vt:lpstr>
      <vt:lpstr>stamp</vt:lpstr>
      <vt:lpstr>envelope</vt:lpstr>
      <vt:lpstr>post office</vt:lpstr>
      <vt:lpstr>I don’t understand</vt:lpstr>
      <vt:lpstr>A. I want to send this package. How much does it cost? B. It costs $8.25.  </vt:lpstr>
      <vt:lpstr> A. Would you like any stamps? B. I’m sorry, I don’t understand.</vt:lpstr>
      <vt:lpstr>A. Hi, welcome to the post office. B. Hello, I want to send this package and this letter. How much does it cost? A. It costs $8.25. B. OK. A. Would you like any stamps or envelopes? B. I’m sorry, I don’t understand. A. Would you like any stamps or envelopes? B. Yes, I want 10 stamps</vt:lpstr>
      <vt:lpstr>Lesson 11: May I Check Out These Books?</vt:lpstr>
      <vt:lpstr>library card</vt:lpstr>
      <vt:lpstr>check out</vt:lpstr>
      <vt:lpstr>free</vt:lpstr>
      <vt:lpstr>enjoy</vt:lpstr>
      <vt:lpstr>keep</vt:lpstr>
      <vt:lpstr>return</vt:lpstr>
      <vt:lpstr>these</vt:lpstr>
      <vt:lpstr>those</vt:lpstr>
      <vt:lpstr>due</vt:lpstr>
      <vt:lpstr>A. May I check out these books? B. Sure!</vt:lpstr>
      <vt:lpstr>A. Hi, may I check out these books? B. Yes, you may. A. How much does it cost? B. It’s free with your library card. A. That’s great! How long may I keep them? B. They are due in two weeks. Please return them then. Enjoy!</vt:lpstr>
      <vt:lpstr>Lesson 12: I’m Going to Call a Handyman.</vt:lpstr>
      <vt:lpstr>electrician</vt:lpstr>
      <vt:lpstr>plumber</vt:lpstr>
      <vt:lpstr>handyman</vt:lpstr>
      <vt:lpstr>outlet</vt:lpstr>
      <vt:lpstr>light switch</vt:lpstr>
      <vt:lpstr>wall</vt:lpstr>
      <vt:lpstr>ceiling</vt:lpstr>
      <vt:lpstr>pipe</vt:lpstr>
      <vt:lpstr>hole</vt:lpstr>
      <vt:lpstr>A. What’s up? B. I have a hole in my wall.  </vt:lpstr>
      <vt:lpstr>A. What’re you going to do? B. I’m going to call a handyman.</vt:lpstr>
      <vt:lpstr>A. Hey, Luis. What’s up? B. I have a hole in my wall. A. Oh, no! What’re you going to do? B. I’m going to call a handyman. A. Good idea!</vt:lpstr>
      <vt:lpstr>A. Hey, Adam. What’s up? B. I have a broken outlet. A. Oh, no! What’re you going to do? B. I’m going to call an electrician. A. Good idea!</vt:lpstr>
      <vt:lpstr>Unit 4: Time for Work!</vt:lpstr>
      <vt:lpstr>Lesson 13: What Are Your Skills?</vt:lpstr>
      <vt:lpstr>from __ to __</vt:lpstr>
      <vt:lpstr>skill</vt:lpstr>
      <vt:lpstr>training</vt:lpstr>
      <vt:lpstr>education</vt:lpstr>
      <vt:lpstr>work experience</vt:lpstr>
      <vt:lpstr>date of birth</vt:lpstr>
      <vt:lpstr>fill out</vt:lpstr>
      <vt:lpstr>application</vt:lpstr>
      <vt:lpstr>gender</vt:lpstr>
      <vt:lpstr>A. What skills do you have? B. I can cook.</vt:lpstr>
      <vt:lpstr>A. I don’t understand this application. Could you help me? B. Sure, I can help you. We’ll fill out this application. First, write your name and date of birth here. A. OK. B. What skills do you have? A. I can cook. B. What training do you have? A. I have training from cooking school. </vt:lpstr>
      <vt:lpstr>B. What education do you have? A. I have a 12th grade education. B. What work experience do you have? A. I have experience from Sally’s Pizza Place, from January to June 2022. B. OK, sounds good!</vt:lpstr>
      <vt:lpstr>Lesson 14: I’m Really Sorry.</vt:lpstr>
      <vt:lpstr>boss (bosses)</vt:lpstr>
      <vt:lpstr>really</vt:lpstr>
      <vt:lpstr>late</vt:lpstr>
      <vt:lpstr>problem</vt:lpstr>
      <vt:lpstr>My car broke down.</vt:lpstr>
      <vt:lpstr>bad traffic</vt:lpstr>
      <vt:lpstr>See you soon.</vt:lpstr>
      <vt:lpstr>Feel better soon.</vt:lpstr>
      <vt:lpstr>Goodbye. (Bye.)</vt:lpstr>
      <vt:lpstr>A. I’m really sorry, but I will be late. I’m in bad traffic. B. I understand. See you soon.  </vt:lpstr>
      <vt:lpstr>A. I’m sorry, but I can’t  work today. I’m really sick. B. I understand. Feel better soon.</vt:lpstr>
      <vt:lpstr>A. Oh, no, I will be late to my doctor’s appointment! I’ll call the doctor’s office. B. Hello? This is Dr. Meyer’s office. A. Hi, this is Bima Wati. I’m really sorry, but I will be late for my appointment. I’m in bad traffic. B. I understand. See you soon. A. Thank you! Goodbye. B. Goodbye.</vt:lpstr>
      <vt:lpstr>A. I can’t work today. I’m sick! I’ll call my boss. B. Hello? A. Hi, Sue. This is Cindy. I’m sorry, but I can’t work today. B. What’s the problem? A. I’m really sick B. I understand. Feel better soon. A. Thank you. Goodbye. B. Bye!</vt:lpstr>
      <vt:lpstr>Lesson 15: It’s Time to Clock Out!</vt:lpstr>
      <vt:lpstr>bakery</vt:lpstr>
      <vt:lpstr>supervisor</vt:lpstr>
      <vt:lpstr>uniform</vt:lpstr>
      <vt:lpstr>clock in</vt:lpstr>
      <vt:lpstr>clock out</vt:lpstr>
      <vt:lpstr>put on</vt:lpstr>
      <vt:lpstr>take off</vt:lpstr>
      <vt:lpstr>instructions</vt:lpstr>
      <vt:lpstr>Wash your hands.</vt:lpstr>
      <vt:lpstr>Take a break.</vt:lpstr>
      <vt:lpstr>A. What should I do? B. Wash your hands.</vt:lpstr>
      <vt:lpstr>   A. Welcome to work at the bakery! I am your supervisor. B. Thank you! What should I do? A. These are your instructions: First, clock in. Second, put on your uniform and wash your hands. Third, make bread with me. Fourth, we will take a break. B. Sounds good!</vt:lpstr>
      <vt:lpstr>   A. Good work today! Clock out and go home. B. Thanks! See you tomorrow A. Bye!</vt:lpstr>
      <vt:lpstr>Unit 5: Staying Healthy</vt:lpstr>
      <vt:lpstr>Lesson 16: Are You Worried Or Calm?</vt:lpstr>
      <vt:lpstr>calm</vt:lpstr>
      <vt:lpstr>excited</vt:lpstr>
      <vt:lpstr>bored</vt:lpstr>
      <vt:lpstr>worried</vt:lpstr>
      <vt:lpstr>confused</vt:lpstr>
      <vt:lpstr>everyone</vt:lpstr>
      <vt:lpstr>someone</vt:lpstr>
      <vt:lpstr>no one</vt:lpstr>
      <vt:lpstr>A. Are you worried or calm? B. I’m worried.   </vt:lpstr>
      <vt:lpstr>  A. Everyone speaks English. No one speaks Spanish. B. Can someone help you? A. My friend can help me.</vt:lpstr>
      <vt:lpstr>A. Tomorrow I will go to a new school. B. How do you feel? Are you worried or calm? A. I’m worried. Everyone speaks English. No one speaks Spanish. B. I understand. Can someone help you? A. My friend, Maria, can help me? B. Great! Be calm and have a good day!</vt:lpstr>
      <vt:lpstr>Lesson 17: I’d Like to Make an Appointment.</vt:lpstr>
      <vt:lpstr>knee</vt:lpstr>
      <vt:lpstr>shoulder</vt:lpstr>
      <vt:lpstr>neck</vt:lpstr>
      <vt:lpstr>finger</vt:lpstr>
      <vt:lpstr>toe</vt:lpstr>
      <vt:lpstr>stomachache</vt:lpstr>
      <vt:lpstr>headache</vt:lpstr>
      <vt:lpstr>fever</vt:lpstr>
      <vt:lpstr>cough</vt:lpstr>
      <vt:lpstr>A. What’s the problem? B. My neck really hurts.  </vt:lpstr>
      <vt:lpstr>A. What’s the problem? B. I have a headache.</vt:lpstr>
      <vt:lpstr>A. Hello, I’d like to make an appointment with Dr. Ming. B. What’s your name? A. My name is Selma Pasha. B. What’s the problem? A. My neck really hurts, and I have a headache. B. Can you come today at 3:45 pm? A. Yes, I can. Thank you! B. Goodbye.</vt:lpstr>
      <vt:lpstr>Lesson 18: Do You Exercise Every Day?</vt:lpstr>
      <vt:lpstr>exercise</vt:lpstr>
      <vt:lpstr>pain</vt:lpstr>
      <vt:lpstr>healthy</vt:lpstr>
      <vt:lpstr>unhealthy</vt:lpstr>
      <vt:lpstr>lose weight</vt:lpstr>
      <vt:lpstr>gain weight</vt:lpstr>
      <vt:lpstr>more</vt:lpstr>
      <vt:lpstr>less</vt:lpstr>
      <vt:lpstr>if…then</vt:lpstr>
      <vt:lpstr>A. If you exercise more, then you will sleep more. B. I will exercise more.</vt:lpstr>
      <vt:lpstr>A. What’s the problem? B. I can’t sleep. A. Do you exercise every day? B. No, I don’t. A. If you exercise more, then you will sleep more. B. Ok, I will exercise more.</vt:lpstr>
      <vt:lpstr>A. What’s the problem? B. I have a pain in my stomach. A. Do you eat unhealthy food? B. Yes, I do. A. If you eat healthy food, then you will have less pain. B. Ok, I’ll eat healthy food.</vt:lpstr>
      <vt:lpstr>Lesson 19: Take Three Times a Day.</vt:lpstr>
      <vt:lpstr>medicine</vt:lpstr>
      <vt:lpstr>bottle</vt:lpstr>
      <vt:lpstr>meal</vt:lpstr>
      <vt:lpstr>pharmacy</vt:lpstr>
      <vt:lpstr>on an empty stomach</vt:lpstr>
      <vt:lpstr>how often</vt:lpstr>
      <vt:lpstr>times per day (times/day)</vt:lpstr>
      <vt:lpstr>prescription</vt:lpstr>
      <vt:lpstr>refill</vt:lpstr>
      <vt:lpstr>how long</vt:lpstr>
      <vt:lpstr>A. How often do I take it? B. Take it three times a day with a meal.</vt:lpstr>
      <vt:lpstr>A. Hello. Welcome to the pharmacy. How may I help you? B. Hello. May I have my prescription? My name is Amal Deng. A. Here is your medicine bottle. B. Thank you. How often should I take it? A. You should take it three times a day with a meal. Don’t take it on an empty stomach. </vt:lpstr>
      <vt:lpstr> B. OK. Can I get a refill? A. No, there are no refills on this prescription. B. How long should I take it? A. You should take it for two weeks. B. I understand. Thank you!</vt:lpstr>
      <vt:lpstr>Lesson 20: I Will Wash Your Clothes.</vt:lpstr>
      <vt:lpstr>nails</vt:lpstr>
      <vt:lpstr>brush</vt:lpstr>
      <vt:lpstr>toothpaste</vt:lpstr>
      <vt:lpstr>wash your clothes</vt:lpstr>
      <vt:lpstr>take a bath</vt:lpstr>
      <vt:lpstr>use soap</vt:lpstr>
      <vt:lpstr>use shampoo</vt:lpstr>
      <vt:lpstr>use a tissue</vt:lpstr>
      <vt:lpstr>sneeze</vt:lpstr>
      <vt:lpstr>A. I’m late for work! Should I take a bath? B. Yes, but don’t be late!</vt:lpstr>
      <vt:lpstr>A. Oh, no! I’m late for work, but I should take a bath and use soap and shampoo first. Then, I will drive to work. B. Don’t be late! I will wash your clothes tonight. A. Thank you. I will also brush my teeth and clean my nails. Aaaa-choo! B. Here, use a tissue or your sneeze! A. Thank you.</vt:lpstr>
      <vt:lpstr>Unit 6:  We’re Ready to Eat!</vt:lpstr>
      <vt:lpstr>Lesson 21: Anything Else?</vt:lpstr>
      <vt:lpstr>ham</vt:lpstr>
      <vt:lpstr>turkey</vt:lpstr>
      <vt:lpstr>quarter pound (1/4 lb.)</vt:lpstr>
      <vt:lpstr>half pound (1/2 lb.)</vt:lpstr>
      <vt:lpstr>pound (lb.)</vt:lpstr>
      <vt:lpstr>sliced</vt:lpstr>
      <vt:lpstr>need</vt:lpstr>
      <vt:lpstr>Anything else?</vt:lpstr>
      <vt:lpstr>That’s all!</vt:lpstr>
      <vt:lpstr>A. I need a quarter pound of sliced turkey, please. B. That’s ten ninety-nine a pound.  </vt:lpstr>
      <vt:lpstr> B. Do you need anything else? A. No, that’s all!</vt:lpstr>
      <vt:lpstr>A. Hi, I need a quarter pound of sliced turkey, please. B. Here you go. That’s ten ninety-nine a pound. A. Thanks. B. Do you need anything else? A. No, that’s all!</vt:lpstr>
      <vt:lpstr>Lesson 22: I’d Like a Burger and Fries.</vt:lpstr>
      <vt:lpstr>How can I help you?</vt:lpstr>
      <vt:lpstr>fast food</vt:lpstr>
      <vt:lpstr>hamburger (burger)</vt:lpstr>
      <vt:lpstr>fries</vt:lpstr>
      <vt:lpstr>That’ll be …</vt:lpstr>
      <vt:lpstr>drive-through</vt:lpstr>
      <vt:lpstr>next</vt:lpstr>
      <vt:lpstr>Cash or card?</vt:lpstr>
      <vt:lpstr>medium</vt:lpstr>
      <vt:lpstr>large</vt:lpstr>
      <vt:lpstr>A. How can I help you? B. I’d like a burger and medium fries and a large cola, please.</vt:lpstr>
      <vt:lpstr>At the speaker:  A. Welcome to Bob’s Fast-Food drive-through! How can I help you? B. I’d like a burger and medium fries and a large cola, please A. Anything else? B. No, that’s all. A. That’ll be $8.47. Please drive to the next window.  B. Ok, thanks!  </vt:lpstr>
      <vt:lpstr> At the window:  A. That’ll be $8.47. Cash or card? B. Cash. Here you go. A. Thanks! Here is your food. Have a great day!</vt:lpstr>
      <vt:lpstr>Lesson 23: Thank You So Much!</vt:lpstr>
      <vt:lpstr>food pantry food bank</vt:lpstr>
      <vt:lpstr>give</vt:lpstr>
      <vt:lpstr>volunteer</vt:lpstr>
      <vt:lpstr>so much</vt:lpstr>
      <vt:lpstr>bag</vt:lpstr>
      <vt:lpstr>box</vt:lpstr>
      <vt:lpstr>can</vt:lpstr>
      <vt:lpstr>same</vt:lpstr>
      <vt:lpstr>different</vt:lpstr>
      <vt:lpstr>A. What should we do? B. Give him this bag of food.</vt:lpstr>
      <vt:lpstr>A. Thank you so much for being volunteers at the food pantry! B. We are happy to help. What should we do? A. First, I’ll give you these boxes and cans. You can put them in the bags. B. Sure, we can do that. A. These bags of food are the same. Give him this bag and give her that bag. </vt:lpstr>
      <vt:lpstr>B. What about those bags? A. Those bags of food are different. Give them those bags. B. Ok, we’ll do it!</vt:lpstr>
      <vt:lpstr>Lesson 24: Please Wash These Dirty Dishes.</vt:lpstr>
      <vt:lpstr>fork</vt:lpstr>
      <vt:lpstr>knife (knives)</vt:lpstr>
      <vt:lpstr>spoon</vt:lpstr>
      <vt:lpstr>glass (glasses)</vt:lpstr>
      <vt:lpstr>plate</vt:lpstr>
      <vt:lpstr>bowl</vt:lpstr>
      <vt:lpstr>dish (dishes)</vt:lpstr>
      <vt:lpstr>clean</vt:lpstr>
      <vt:lpstr>dirty</vt:lpstr>
      <vt:lpstr>hot</vt:lpstr>
      <vt:lpstr>A. Please wash these dirty dishes. B. Here you go - some clean bowls!</vt:lpstr>
      <vt:lpstr>A. Hey, would you help me? B. Oh, I’m so sorry! Yes, I’ll help you. A. Thanks. Please wash these dirty dishes in hot water. B. Here you go—some clean bowls and plates! A. Great, thanks. Now I’ll wash the glasses and spoons. Would you wash the knives and forks? B. Sure, no problem!</vt:lpstr>
      <vt:lpstr>Unit 7: Spending Time Together</vt:lpstr>
      <vt:lpstr>Lesson 25: Thank You for the Visit!</vt:lpstr>
      <vt:lpstr>fun</vt:lpstr>
      <vt:lpstr>delicious</vt:lpstr>
      <vt:lpstr>visit</vt:lpstr>
      <vt:lpstr>guest</vt:lpstr>
      <vt:lpstr>dessert</vt:lpstr>
      <vt:lpstr>before</vt:lpstr>
      <vt:lpstr>after</vt:lpstr>
      <vt:lpstr>Time to go.</vt:lpstr>
      <vt:lpstr>was/were</vt:lpstr>
      <vt:lpstr>A. Thank you for the meal. B. Yes, the meal was delicious.   </vt:lpstr>
      <vt:lpstr>  A. Thank you for the meal. B. Yes, the desserts were great.</vt:lpstr>
      <vt:lpstr>A. Before we go, I want to say thank you for the meal. B. Yes! The meal was delicious, and the desserts were great. C. Thank you for the visit! It was fun. Bye! A and B: Goodbye!</vt:lpstr>
      <vt:lpstr>Lesson 26: It Was a Wonderful Date.</vt:lpstr>
      <vt:lpstr>chocolate</vt:lpstr>
      <vt:lpstr>wonderful</vt:lpstr>
      <vt:lpstr>on a date</vt:lpstr>
      <vt:lpstr>taste</vt:lpstr>
      <vt:lpstr>smell</vt:lpstr>
      <vt:lpstr>laugh</vt:lpstr>
      <vt:lpstr>say (said)</vt:lpstr>
      <vt:lpstr>again</vt:lpstr>
      <vt:lpstr>together</vt:lpstr>
      <vt:lpstr>A. This sounds fun! B. Yes, it was! We smelled the flowers.</vt:lpstr>
      <vt:lpstr>A. On Sunday, I was on a date with Pat. B. That sounds fun! A. Yes, it was! We walked in the park and smelled the flowers together. We laughed so much! Then, we tasted chocolates at a dessert restaurant. It was a wonderful date. B. Will you go on a date again? A. Yes, Pat said, “We should go on a date again!”</vt:lpstr>
      <vt:lpstr>Lesson 27: I Went to a Birthday Party!</vt:lpstr>
      <vt:lpstr>jewelry</vt:lpstr>
      <vt:lpstr>candy (candies)</vt:lpstr>
      <vt:lpstr>card</vt:lpstr>
      <vt:lpstr>party (parties)</vt:lpstr>
      <vt:lpstr>Happy Birthday!</vt:lpstr>
      <vt:lpstr>cake</vt:lpstr>
      <vt:lpstr>gift</vt:lpstr>
      <vt:lpstr>sing (sang)</vt:lpstr>
      <vt:lpstr>get (got)</vt:lpstr>
      <vt:lpstr>A. Did you have fun at the birthday party? B. Yes, we played games and ate cake.</vt:lpstr>
      <vt:lpstr>A. I went to Hannah’s birthday party yesterday. B. Did you have fun? A. Yes! We played games and ate cake. We sang, “Happy Birthday!” to Hannah. B. Did she get gifts? A. Yes, she did. She got jewelry, cards, and candy.</vt:lpstr>
      <vt:lpstr>Unit 8:  It’s Time to Go!</vt:lpstr>
      <vt:lpstr>Lesson 28: I’m Going on a Trip!</vt:lpstr>
      <vt:lpstr>airplane</vt:lpstr>
      <vt:lpstr>fly (flew)</vt:lpstr>
      <vt:lpstr>trip</vt:lpstr>
      <vt:lpstr>beach (beaches)</vt:lpstr>
      <vt:lpstr>mountains</vt:lpstr>
      <vt:lpstr>river</vt:lpstr>
      <vt:lpstr>forest</vt:lpstr>
      <vt:lpstr>how</vt:lpstr>
      <vt:lpstr>A. Where are you going? B. I’m going to the beach.  </vt:lpstr>
      <vt:lpstr>A. How are you getting there? B. I’m flying on an airplane.</vt:lpstr>
      <vt:lpstr>A. I’m going on a trip next month! B. That’s great! Where are you going? A. I’m going to the beach. B. How are you getting there? A. I’m flying on an airplane.</vt:lpstr>
      <vt:lpstr>Lesson 29: Does the Bus Arrive at 2:00 pm?</vt:lpstr>
      <vt:lpstr>station</vt:lpstr>
      <vt:lpstr>arrive</vt:lpstr>
      <vt:lpstr>leave (left)</vt:lpstr>
      <vt:lpstr>schedule</vt:lpstr>
      <vt:lpstr>weekday</vt:lpstr>
      <vt:lpstr>weekend</vt:lpstr>
      <vt:lpstr>holiday</vt:lpstr>
      <vt:lpstr>route</vt:lpstr>
      <vt:lpstr>fare card</vt:lpstr>
      <vt:lpstr>A. Does the bus leave at 2:00 pm today? B. No, the schedule is different on holidays.</vt:lpstr>
      <vt:lpstr>A. Excuse me. Does Bus 26 go to the hospital? B. Yes, the hospital is on that route. A. Great, thanks. Does it leave the station at 2:00 pm today? B. No, the schedule is different on holidays. Today is a holiday, so the bus leaves here at 2:30 pm. A. Oh, OK. When will Bus 26 arrive at the hospital? B. It’ll arrive at the hospital at 3:15 pm. Do you have a fare card? A. No, but I’m going to buy one now!</vt:lpstr>
      <vt:lpstr>Lesson 30: I Got a Ticket.</vt:lpstr>
      <vt:lpstr>ticket</vt:lpstr>
      <vt:lpstr>driver’s license</vt:lpstr>
      <vt:lpstr>seatbelt</vt:lpstr>
      <vt:lpstr>speed limit</vt:lpstr>
      <vt:lpstr>too fast</vt:lpstr>
      <vt:lpstr>police officer</vt:lpstr>
      <vt:lpstr>always</vt:lpstr>
      <vt:lpstr>sometimes</vt:lpstr>
      <vt:lpstr>never</vt:lpstr>
      <vt:lpstr>A. You didn’t wear your seatbelt and you drove too fast. B. I’m sorry.  </vt:lpstr>
      <vt:lpstr>  A. You should always drive the speed limit. B. Yes, I will!</vt:lpstr>
      <vt:lpstr>A. Please give me your driver’s license, registration, and insurance. B. Here you go, Officer. A. I’m writing you a ticket. You didn’t wear your seatbelt and you drove too fast. The speed limit here is 35. B. I’m sorry. A. You should always wear your seatbelt and drive the speed limit. B. Yes, I will!</vt:lpstr>
      <vt:lpstr>Unit 9: Staying Safe</vt:lpstr>
      <vt:lpstr>Lesson 31: What Is Your Emergency?</vt:lpstr>
      <vt:lpstr>fire department</vt:lpstr>
      <vt:lpstr>fire</vt:lpstr>
      <vt:lpstr>911 (nine-one-one)</vt:lpstr>
      <vt:lpstr>accident</vt:lpstr>
      <vt:lpstr>correct</vt:lpstr>
      <vt:lpstr>ambulance</vt:lpstr>
      <vt:lpstr>emergency (emergencies)</vt:lpstr>
      <vt:lpstr>Take a deep breath.</vt:lpstr>
      <vt:lpstr>I don’t know.</vt:lpstr>
      <vt:lpstr>A. 9-1-1. What is your emergency? B. I had a car accident. I need help.</vt:lpstr>
      <vt:lpstr>A. 9-1-1. What is your emergency? B. I had a car accident. I need help! A. Ok. Be calm. Where are you? B. I am on Smithland Road. A. You are on Smithland Road. Is that correct? B. Yes. A. Are you hurt? </vt:lpstr>
      <vt:lpstr>B. I don’t know. A. Ok. Is there a fire? B. No. A. Take a deep breath. The police, an ambulance, and the fire department will come. B. Ok. Thank you.</vt:lpstr>
      <vt:lpstr>Lesson 32: Maybe It Will Flood!</vt:lpstr>
      <vt:lpstr>lightning</vt:lpstr>
      <vt:lpstr>thunder</vt:lpstr>
      <vt:lpstr>storm</vt:lpstr>
      <vt:lpstr>hurricane</vt:lpstr>
      <vt:lpstr>flood</vt:lpstr>
      <vt:lpstr>tornado (tornadoes)</vt:lpstr>
      <vt:lpstr>warning</vt:lpstr>
      <vt:lpstr>maybe</vt:lpstr>
      <vt:lpstr>Stay inside.</vt:lpstr>
      <vt:lpstr>until</vt:lpstr>
      <vt:lpstr>A. I’m worried about the storm. B. Don’t worry.</vt:lpstr>
      <vt:lpstr>A. I’m worried about the storm. Maybe it will flood! B. Don’t worry. We will stay inside and watch the warnings on TV. A. But there will be rain, lightning, and thunder until 3:00 am! B. Yes, but we should all be calm. We will be fine.</vt:lpstr>
      <vt:lpstr>Lesson 33: My Electricity Isn’t Working.</vt:lpstr>
      <vt:lpstr>smoke alarm smoke detector</vt:lpstr>
      <vt:lpstr>change the battery (batteries)</vt:lpstr>
      <vt:lpstr>heat</vt:lpstr>
      <vt:lpstr>gas</vt:lpstr>
      <vt:lpstr>electricity</vt:lpstr>
      <vt:lpstr>internet</vt:lpstr>
      <vt:lpstr>bill</vt:lpstr>
      <vt:lpstr>isn’t  working</vt:lpstr>
      <vt:lpstr>have to (had to)</vt:lpstr>
      <vt:lpstr>pay</vt:lpstr>
      <vt:lpstr>A. My heat isn’t working. B. You have to pay the bill.</vt:lpstr>
      <vt:lpstr> A. My heat isn’t working. B. You have to pay the bill. A. Oops! I will pay it today!  </vt:lpstr>
      <vt:lpstr> A. My smoke alarm isn’t working. B. You have to change the battery. A. Oops! I will change it today!</vt:lpstr>
      <vt:lpstr>Lesson 34: Be Careful in the Parking Lot.</vt:lpstr>
      <vt:lpstr>sidewalk</vt:lpstr>
      <vt:lpstr>dangerous</vt:lpstr>
      <vt:lpstr>safe</vt:lpstr>
      <vt:lpstr>lock</vt:lpstr>
      <vt:lpstr>cross</vt:lpstr>
      <vt:lpstr>Be careful!</vt:lpstr>
      <vt:lpstr>parking lot</vt:lpstr>
      <vt:lpstr>bright</vt:lpstr>
      <vt:lpstr>dark</vt:lpstr>
      <vt:lpstr>PowerPoint Presentation</vt:lpstr>
      <vt:lpstr>A. Are you going home now? B. Yes, but first, I have to lock the door. A. Be careful in the parking lot. It can be dangerous in the dark. Sometimes, people who are driving cars can’t see you. B. Don’t worry. I always wear bright clothes and walk on the sidewalk until I cross the parking lot to my car. A. Great! It’s good to be safe!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 Sotelo</dc:creator>
  <cp:lastModifiedBy>Kathy Bennett</cp:lastModifiedBy>
  <cp:revision>11</cp:revision>
  <dcterms:created xsi:type="dcterms:W3CDTF">2024-06-21T17:58:52Z</dcterms:created>
  <dcterms:modified xsi:type="dcterms:W3CDTF">2024-12-18T16:25:52Z</dcterms:modified>
</cp:coreProperties>
</file>