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4"/>
    <p:restoredTop sz="95775"/>
  </p:normalViewPr>
  <p:slideViewPr>
    <p:cSldViewPr snapToGrid="0">
      <p:cViewPr varScale="1">
        <p:scale>
          <a:sx n="90" d="100"/>
          <a:sy n="90" d="100"/>
        </p:scale>
        <p:origin x="22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DD24-6026-E8F9-E484-DD3F468D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A1625-F012-16BD-6CDD-6A7D87D0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49A3-6780-9DD6-D979-23B5E3CC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457B7-9431-ADCF-76B2-5D3B58CF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1AAF-F2AB-1AAE-E8BD-2460D1A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52C1-6C3F-EDAC-020F-7A8B2E81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A0743-D0D0-0B34-B972-34CB2EA67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FFD1F-3ADC-09B1-B7D5-0EA277C1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39F0-43EC-7C08-484E-E7A56CDA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A2EB8-DE92-F321-D9A7-49A85CB4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92C15-B3BE-F570-E37D-024FA4AD4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88193-3EB6-E39F-C1C6-CEE96554A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C86F-1D6E-EAD3-E5CC-480D1DE2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F9D53-C679-F7E9-B8AE-40790A9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78E52-8A1B-2199-7842-25D83232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85D8-C24B-EB94-7F2B-A8136001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7E95-5680-0531-C9C9-0B70463E4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810C5-EB44-64D2-DA4D-B3586B7D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5EEA-255B-E49B-F197-B648F3C8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631E-7A56-55D3-37B8-3C20A52B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6009-7B1A-EC05-3EF3-99AE86BE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E985F-1DEA-953B-CA68-8E9FCCC1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9850F-9270-BF1E-C214-838ED92A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40BEA-5015-DC7C-815C-EC516A7D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D408-FE79-C4AE-16AB-0B431445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0B1B-5F0D-D72A-846F-57369C1E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F3CD-E0BB-6FB6-4E9D-2D833FE5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DB0E5-D23B-BE08-BB65-4AFCD979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B5DC9-9F82-7215-9581-29855166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A54E9-D286-DC29-51D5-5A6563EC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C9D80-DDCE-29C4-8185-59B71AE9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F5E9-FFD9-2F8C-3012-9F21AF24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7B214-26F8-43FE-803A-09F909937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80752-9564-F7A2-1BAC-92ADD226B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9A6AD-488D-C553-E88F-32A78FBF4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14F68-CC39-BB11-1649-BAE117DE1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8767E-C5C4-A548-5458-B19E94F8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8DBEA-8C65-27AF-A669-4AA83D61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46D31-3ADE-C45D-6A0F-CE5486E8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0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4EF2-3BC7-C943-3660-BD73750A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FF4E8-68C9-E482-9915-F67CC3A2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51516-3954-6817-E767-78FF9188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F0D30-C178-4A84-9619-301273C6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89306-9E85-2FDB-7DDA-2EE83F3D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6CF06-C83C-AADE-5DBB-749CAEA0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6ACEE-8877-200A-D4D0-8E39E87F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AF5F-19A9-1FBD-CB36-FE509C30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A38F-9076-0DF7-05B3-FA601117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C2CAB-6F53-8925-5596-CDE86E6F9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9A10-0B7E-F08B-CF73-B6F657F0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9A2D4-E733-EDDA-4286-DE1C3D41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50DA0-2002-1DFD-EA62-DEF02A02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BF49-1CF0-2FC1-88BD-D4B2FE11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150F2-7494-999F-F4B6-0F0D52C84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0A528-5516-293F-6E2D-685172621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E9CA-DCE7-FEBC-6B98-EB8BB282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15702-8C40-707E-2635-6D0011D6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29A2C-5F6A-352E-399C-0C8B92BE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4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E30CB-3BF7-1243-7CB7-785B063D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0EC0A-F9CB-475C-3B7A-91D099E3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2B17B-1DCD-8848-EB35-852A386CC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FE68-6BCB-594A-9212-4CF725CA6E3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E80A4-BAF2-E655-E032-B2AAD36EC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855F-E63F-8437-5112-C19DAADB2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C62C-8B04-3D48-AED5-7BE6F493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811990E-9A75-22AC-58F3-9E949E8D1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5926"/>
            <a:ext cx="7772400" cy="63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Most popular Means of Participation in Church-Planting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A9EA0-D825-F797-542F-375965410917}"/>
              </a:ext>
            </a:extLst>
          </p:cNvPr>
          <p:cNvSpPr txBox="1"/>
          <p:nvPr/>
        </p:nvSpPr>
        <p:spPr>
          <a:xfrm>
            <a:off x="817944" y="1651590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81% of respondent churches are willing to consider a mother/daughter relationship to a church plant.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01C91-9C33-BD43-0F6D-0C830442675B}"/>
              </a:ext>
            </a:extLst>
          </p:cNvPr>
          <p:cNvSpPr txBox="1"/>
          <p:nvPr/>
        </p:nvSpPr>
        <p:spPr>
          <a:xfrm>
            <a:off x="817944" y="292116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50% of respondent churches are willing to consider participating in a provisional session for a church plant.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1231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Key Takeaways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A9EA0-D825-F797-542F-375965410917}"/>
              </a:ext>
            </a:extLst>
          </p:cNvPr>
          <p:cNvSpPr txBox="1"/>
          <p:nvPr/>
        </p:nvSpPr>
        <p:spPr>
          <a:xfrm>
            <a:off x="817944" y="1234146"/>
            <a:ext cx="10556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1. The majority of respondent churches recognize the need and opportunity for more church-planting within our bounds, and these churches are prepared to engage in some way.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01C91-9C33-BD43-0F6D-0C830442675B}"/>
              </a:ext>
            </a:extLst>
          </p:cNvPr>
          <p:cNvSpPr txBox="1"/>
          <p:nvPr/>
        </p:nvSpPr>
        <p:spPr>
          <a:xfrm>
            <a:off x="817943" y="3011556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2. As a whole, Calvary Presbytery is not currently raising up or nurturing church-planters within our bounds.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AB4B0-3A5A-BE7D-1C22-9976C92887A5}"/>
              </a:ext>
            </a:extLst>
          </p:cNvPr>
          <p:cNvSpPr txBox="1"/>
          <p:nvPr/>
        </p:nvSpPr>
        <p:spPr>
          <a:xfrm>
            <a:off x="817942" y="4327301"/>
            <a:ext cx="10556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3. There are at least six possible target areas within our bounds worth considering for near-term church-planting works: Greenville, Woodruff, Spartanburg, Seneca, McCormick County, and North Greenville County.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4397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Possible Next Steps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A9EA0-D825-F797-542F-375965410917}"/>
              </a:ext>
            </a:extLst>
          </p:cNvPr>
          <p:cNvSpPr txBox="1"/>
          <p:nvPr/>
        </p:nvSpPr>
        <p:spPr>
          <a:xfrm>
            <a:off x="817944" y="1234146"/>
            <a:ext cx="10556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1. Plan to repeat the survey in 3 years (in CY 2025)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01C91-9C33-BD43-0F6D-0C830442675B}"/>
              </a:ext>
            </a:extLst>
          </p:cNvPr>
          <p:cNvSpPr txBox="1"/>
          <p:nvPr/>
        </p:nvSpPr>
        <p:spPr>
          <a:xfrm>
            <a:off x="817943" y="2087294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2. Identify or create avenues or opportunities for receiving additional input.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AB4B0-3A5A-BE7D-1C22-9976C92887A5}"/>
              </a:ext>
            </a:extLst>
          </p:cNvPr>
          <p:cNvSpPr txBox="1"/>
          <p:nvPr/>
        </p:nvSpPr>
        <p:spPr>
          <a:xfrm>
            <a:off x="817942" y="3403039"/>
            <a:ext cx="10556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3. Follow up with respondent churches that have indicated an interest in planting in the near-future, especially to encourage and resource them to create church-planter apprenticeship programs.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63447-F834-7EF0-FD46-8EA51CA38CDB}"/>
              </a:ext>
            </a:extLst>
          </p:cNvPr>
          <p:cNvSpPr txBox="1"/>
          <p:nvPr/>
        </p:nvSpPr>
        <p:spPr>
          <a:xfrm>
            <a:off x="817941" y="5069856"/>
            <a:ext cx="10556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4. Investigate the feasibility of leveraging current plants and revitalization efforts that can serve as incubators for future church-planters and church-planting teams.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3573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4A8525F-E2BA-86F7-2FD0-2ADF6F06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96900"/>
            <a:ext cx="56388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8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0EA5BE4-1E8A-EBB3-C4D2-1A19132EC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39" y="1458219"/>
            <a:ext cx="5235522" cy="5219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solidFill>
                  <a:srgbClr val="333333"/>
                </a:solidFill>
                <a:effectLst/>
                <a:latin typeface="Adobe Garamond Pro Bold" panose="02020502060506020403" pitchFamily="18" charset="77"/>
              </a:rPr>
              <a:t>1. Have you or your session recognized a need for a new work within or adjacent to your congregation's geographic footprint?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21969-A397-BB39-F7EE-65AD0057FA48}"/>
              </a:ext>
            </a:extLst>
          </p:cNvPr>
          <p:cNvSpPr txBox="1"/>
          <p:nvPr/>
        </p:nvSpPr>
        <p:spPr>
          <a:xfrm>
            <a:off x="6967959" y="2075794"/>
            <a:ext cx="45372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dobe Garamond Pro Bold" panose="02020502060506020403" pitchFamily="18" charset="77"/>
              </a:rPr>
              <a:t>Locations Mentioned</a:t>
            </a:r>
          </a:p>
          <a:p>
            <a:pPr marL="285750" indent="-285750">
              <a:buFontTx/>
              <a:buChar char="-"/>
            </a:pPr>
            <a:r>
              <a:rPr lang="en-US" sz="3000" b="1" dirty="0">
                <a:latin typeface="Adobe Garamond Pro Bold" panose="02020502060506020403" pitchFamily="18" charset="77"/>
              </a:rPr>
              <a:t>Greenville</a:t>
            </a:r>
          </a:p>
          <a:p>
            <a:pPr marL="285750" indent="-285750">
              <a:buFontTx/>
              <a:buChar char="-"/>
            </a:pPr>
            <a:r>
              <a:rPr lang="en-US" sz="3000" b="1" dirty="0">
                <a:latin typeface="Adobe Garamond Pro Bold" panose="02020502060506020403" pitchFamily="18" charset="77"/>
              </a:rPr>
              <a:t>Woodruff</a:t>
            </a:r>
          </a:p>
          <a:p>
            <a:pPr marL="285750" indent="-285750">
              <a:buFontTx/>
              <a:buChar char="-"/>
            </a:pPr>
            <a:r>
              <a:rPr lang="en-US" sz="3000" b="1" dirty="0">
                <a:latin typeface="Adobe Garamond Pro Bold" panose="02020502060506020403" pitchFamily="18" charset="77"/>
              </a:rPr>
              <a:t>Spartanburg</a:t>
            </a:r>
          </a:p>
          <a:p>
            <a:pPr marL="285750" indent="-285750">
              <a:buFontTx/>
              <a:buChar char="-"/>
            </a:pPr>
            <a:r>
              <a:rPr lang="en-US" sz="3000" b="1" dirty="0">
                <a:latin typeface="Adobe Garamond Pro Bold" panose="02020502060506020403" pitchFamily="18" charset="77"/>
              </a:rPr>
              <a:t>Seneca</a:t>
            </a:r>
          </a:p>
          <a:p>
            <a:pPr marL="285750" indent="-285750">
              <a:buFontTx/>
              <a:buChar char="-"/>
            </a:pPr>
            <a:r>
              <a:rPr lang="en-US" sz="3000" b="1" dirty="0">
                <a:latin typeface="Adobe Garamond Pro Bold" panose="02020502060506020403" pitchFamily="18" charset="77"/>
              </a:rPr>
              <a:t>McCormick County</a:t>
            </a:r>
          </a:p>
          <a:p>
            <a:pPr marL="285750" indent="-285750">
              <a:buFontTx/>
              <a:buChar char="-"/>
            </a:pPr>
            <a:r>
              <a:rPr lang="en-US" sz="3000" b="1" dirty="0">
                <a:latin typeface="Adobe Garamond Pro Bold" panose="02020502060506020403" pitchFamily="18" charset="77"/>
              </a:rPr>
              <a:t>North Greenville County</a:t>
            </a:r>
          </a:p>
        </p:txBody>
      </p:sp>
    </p:spTree>
    <p:extLst>
      <p:ext uri="{BB962C8B-B14F-4D97-AF65-F5344CB8AC3E}">
        <p14:creationId xmlns:p14="http://schemas.microsoft.com/office/powerpoint/2010/main" val="1341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9349 -0.0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2</a:t>
            </a:r>
            <a:r>
              <a:rPr lang="en-US" sz="3000" b="1" i="0" dirty="0">
                <a:solidFill>
                  <a:srgbClr val="333333"/>
                </a:solidFill>
                <a:effectLst/>
                <a:latin typeface="Adobe Garamond Pro Bold" panose="02020502060506020403" pitchFamily="18" charset="77"/>
              </a:rPr>
              <a:t>. Do you have people driving a long distance to your church from an area without a PCA congregation?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D48A2-6481-3FCA-7EF9-61802DCC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32" y="1446357"/>
            <a:ext cx="5278935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9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solidFill>
                  <a:srgbClr val="333333"/>
                </a:solidFill>
                <a:effectLst/>
                <a:latin typeface="Adobe Garamond Pro Bold" panose="02020502060506020403" pitchFamily="18" charset="77"/>
              </a:rPr>
              <a:t>3. Is your church hoping to plant a church within the bounds of Calvary Presbytery in the next five years?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D5348-C7FF-0B6E-EEA9-73E9E952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32" y="1446357"/>
            <a:ext cx="5278935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11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4</a:t>
            </a:r>
            <a:r>
              <a:rPr lang="en-US" sz="3000" b="1" i="0" dirty="0">
                <a:solidFill>
                  <a:srgbClr val="333333"/>
                </a:solidFill>
                <a:effectLst/>
                <a:latin typeface="Adobe Garamond Pro Bold" panose="02020502060506020403" pitchFamily="18" charset="77"/>
              </a:rPr>
              <a:t>. Do you currently have any pastors or interns on staff at your church who are interested in church-planting?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83C62-2B53-0692-F69B-7D4BED464947}"/>
              </a:ext>
            </a:extLst>
          </p:cNvPr>
          <p:cNvSpPr txBox="1"/>
          <p:nvPr/>
        </p:nvSpPr>
        <p:spPr>
          <a:xfrm>
            <a:off x="817944" y="2159421"/>
            <a:ext cx="1055611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Only TWO of our churches answered YES to this question.</a:t>
            </a:r>
            <a:endParaRPr lang="en-US" sz="7500" dirty="0">
              <a:latin typeface="Adobe Garamond Pro" panose="02020502060506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3819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solidFill>
                  <a:srgbClr val="333333"/>
                </a:solidFill>
                <a:effectLst/>
                <a:latin typeface="Adobe Garamond Pro Bold" panose="02020502060506020403" pitchFamily="18" charset="77"/>
              </a:rPr>
              <a:t>5. Would your church be willing to provide financial support for a new church plant in Calvary Presbytery?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83C62-2B53-0692-F69B-7D4BED464947}"/>
              </a:ext>
            </a:extLst>
          </p:cNvPr>
          <p:cNvSpPr txBox="1"/>
          <p:nvPr/>
        </p:nvSpPr>
        <p:spPr>
          <a:xfrm>
            <a:off x="817944" y="2159421"/>
            <a:ext cx="1055611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ALL respondent churches answered YES to this question.</a:t>
            </a:r>
            <a:endParaRPr lang="en-US" sz="7500" dirty="0">
              <a:latin typeface="Adobe Garamond Pro" panose="02020502060506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685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solidFill>
                  <a:srgbClr val="333333"/>
                </a:solidFill>
                <a:effectLst/>
                <a:latin typeface="Adobe Garamond Pro Bold" panose="02020502060506020403" pitchFamily="18" charset="77"/>
              </a:rPr>
              <a:t>6. What is the single most significant hurdle to your church being involved in church-planting in Calvary Presbytery?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63A24-A58A-6D93-F079-FE6569CE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67" y="1515929"/>
            <a:ext cx="5524064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57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C2156-3059-CE88-C1F4-CD40B2B33DF2}"/>
              </a:ext>
            </a:extLst>
          </p:cNvPr>
          <p:cNvSpPr txBox="1"/>
          <p:nvPr/>
        </p:nvSpPr>
        <p:spPr>
          <a:xfrm>
            <a:off x="817944" y="380998"/>
            <a:ext cx="1055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Adobe Garamond Pro Bold" panose="02020502060506020403" pitchFamily="18" charset="77"/>
              </a:rPr>
              <a:t>7</a:t>
            </a:r>
            <a:r>
              <a:rPr lang="en-US" sz="3000" b="1" i="0" dirty="0">
                <a:solidFill>
                  <a:srgbClr val="333333"/>
                </a:solidFill>
                <a:effectLst/>
                <a:latin typeface="Adobe Garamond Pro Bold" panose="02020502060506020403" pitchFamily="18" charset="77"/>
              </a:rPr>
              <a:t>. Is your church currently setting aside money in your church budget to support church-planting?</a:t>
            </a:r>
            <a:endParaRPr lang="en-US" sz="3000" dirty="0">
              <a:latin typeface="Adobe Garamond Pro" panose="02020502060506020403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D5348-C7FF-0B6E-EEA9-73E9E952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32" y="1446357"/>
            <a:ext cx="5278935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3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393</Words>
  <Application>Microsoft Macintosh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Adobe Garamond Pro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Groff</dc:creator>
  <cp:lastModifiedBy>Zachary Groff</cp:lastModifiedBy>
  <cp:revision>4</cp:revision>
  <dcterms:created xsi:type="dcterms:W3CDTF">2023-03-24T02:47:38Z</dcterms:created>
  <dcterms:modified xsi:type="dcterms:W3CDTF">2023-04-27T02:22:12Z</dcterms:modified>
</cp:coreProperties>
</file>